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77" r:id="rId16"/>
    <p:sldId id="271" r:id="rId17"/>
    <p:sldId id="272" r:id="rId18"/>
    <p:sldId id="273" r:id="rId19"/>
    <p:sldId id="274" r:id="rId20"/>
    <p:sldId id="275" r:id="rId21"/>
    <p:sldId id="279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pPr>
              <a:defRPr/>
            </a:pPr>
            <a:fld id="{05096ACE-1212-4649-ADA8-6CEFB1C2AA29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A88150-91D0-466A-90C9-79961E74D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D9794D-C426-47C1-A4CB-AB0422759615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18EB5-28B4-4B16-9803-F2CC02A917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E91BD1-14A4-442F-94F9-B7319FCAEC9C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813D1-47B0-421D-82D7-AE6CE68B9B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3AEA049-23F6-44B4-8FEC-1EB911A56D8C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8EE155F-41D9-41E1-89D1-FF0A2FD5D2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3B5F28-DAD7-40AB-9582-7B8569FB938D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F9010E-F199-4037-B946-FE524EEB01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9631E7D-8A2D-466D-BC97-115BF018343D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AAE5BA4-6348-4DEF-8F35-877021985F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fld id="{7092EB87-B6FB-49BA-B086-8ACF26FB63E1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2DB4009C-6569-4761-9C6E-4111CA98D7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F8C60-0D0C-4176-BAD2-5A608312A271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083F13-7E2C-42EE-8322-6E6690467C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08AEA1-F554-4D09-A74B-66FB7964C9B0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27C0A2-DEE1-412B-B9BF-3C1B1A266B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8F7E827F-EE2E-4370-91BD-647B32246746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28E1FA3-ECA2-43AE-A689-A6C6AD6B6E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pPr>
              <a:defRPr/>
            </a:pPr>
            <a:fld id="{393195DA-CCAE-49BE-A478-38238541AA4D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pPr>
              <a:defRPr/>
            </a:pPr>
            <a:fld id="{81284B70-1E7F-4E6A-9FDE-DEB7D3113E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A2D180-085A-4317-AF1D-AD437FF430A9}" type="datetimeFigureOut">
              <a:rPr lang="en-US" smtClean="0"/>
              <a:pPr>
                <a:defRPr/>
              </a:pPr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9EB7621-927B-4EA5-8776-26FBA607AC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8810" y="2505670"/>
            <a:ext cx="4106381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Green Belt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8317" y="2967335"/>
            <a:ext cx="750737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One-step sparring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/>
          </p:cNvSpPr>
          <p:nvPr>
            <p:ph sz="quarter" idx="13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charset="0"/>
              <a:buNone/>
            </a:pPr>
            <a:r>
              <a:rPr lang="en-US" sz="2400" b="1" u="sng" dirty="0" smtClean="0"/>
              <a:t>Opponent will throw 2 punches (</a:t>
            </a:r>
            <a:r>
              <a:rPr lang="en-US" sz="2400" b="1" u="sng" dirty="0" smtClean="0">
                <a:solidFill>
                  <a:srgbClr val="92D050"/>
                </a:solidFill>
              </a:rPr>
              <a:t>one after each </a:t>
            </a:r>
            <a:r>
              <a:rPr lang="en-US" sz="2400" b="1" u="sng" dirty="0" err="1" smtClean="0">
                <a:solidFill>
                  <a:srgbClr val="92D050"/>
                </a:solidFill>
              </a:rPr>
              <a:t>keop</a:t>
            </a:r>
            <a:r>
              <a:rPr lang="en-US" sz="2400" b="1" u="sng" dirty="0" smtClean="0">
                <a:solidFill>
                  <a:srgbClr val="92D050"/>
                </a:solidFill>
              </a:rPr>
              <a:t> signal</a:t>
            </a:r>
            <a:r>
              <a:rPr lang="en-US" sz="2400" b="1" u="sng" dirty="0" smtClean="0"/>
              <a:t>)</a:t>
            </a: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 smtClean="0"/>
              <a:t>Step forward with your left foot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palm strike to the groin with the right hand (</a:t>
            </a:r>
            <a:r>
              <a:rPr lang="en-US" sz="2200" dirty="0" smtClean="0">
                <a:solidFill>
                  <a:srgbClr val="92D050"/>
                </a:solidFill>
              </a:rPr>
              <a:t>hand below the belt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cross palm block with the left hand (</a:t>
            </a:r>
            <a:r>
              <a:rPr lang="en-US" sz="2200" dirty="0" smtClean="0">
                <a:solidFill>
                  <a:srgbClr val="92D050"/>
                </a:solidFill>
              </a:rPr>
              <a:t>block a punch coming at your nose</a:t>
            </a:r>
            <a:r>
              <a:rPr lang="en-US" sz="2200" dirty="0" smtClean="0"/>
              <a:t>)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 smtClean="0"/>
              <a:t>(</a:t>
            </a:r>
            <a:r>
              <a:rPr lang="en-US" sz="2400" dirty="0" err="1" smtClean="0">
                <a:solidFill>
                  <a:srgbClr val="92D050"/>
                </a:solidFill>
              </a:rPr>
              <a:t>Keop</a:t>
            </a:r>
            <a:r>
              <a:rPr lang="en-US" sz="2400" dirty="0" smtClean="0"/>
              <a:t>) Circle right hand up to do a open handed middle block (</a:t>
            </a:r>
            <a:r>
              <a:rPr lang="en-US" sz="2400" dirty="0" smtClean="0">
                <a:solidFill>
                  <a:srgbClr val="92D050"/>
                </a:solidFill>
              </a:rPr>
              <a:t>palm up towards the sky</a:t>
            </a:r>
            <a:r>
              <a:rPr lang="en-US" sz="2400" dirty="0" smtClean="0"/>
              <a:t>) pivot into a </a:t>
            </a:r>
            <a:r>
              <a:rPr lang="en-US" sz="2400" b="1" u="sng" dirty="0" smtClean="0">
                <a:solidFill>
                  <a:srgbClr val="92D050"/>
                </a:solidFill>
              </a:rPr>
              <a:t>side horse stance</a:t>
            </a:r>
            <a:r>
              <a:rPr lang="en-US" sz="2400" dirty="0" smtClean="0"/>
              <a:t>.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 smtClean="0"/>
              <a:t>Pull front </a:t>
            </a:r>
            <a:r>
              <a:rPr lang="en-US" sz="2400" dirty="0"/>
              <a:t>foot(</a:t>
            </a:r>
            <a:r>
              <a:rPr lang="en-US" sz="2400" dirty="0">
                <a:solidFill>
                  <a:srgbClr val="92D050"/>
                </a:solidFill>
              </a:rPr>
              <a:t>left</a:t>
            </a:r>
            <a:r>
              <a:rPr lang="en-US" sz="2400" dirty="0"/>
              <a:t>) </a:t>
            </a:r>
            <a:r>
              <a:rPr lang="en-US" sz="2400" dirty="0" smtClean="0"/>
              <a:t>to opposite knee stepping into the middle of the opponents stance in to a </a:t>
            </a:r>
            <a:r>
              <a:rPr lang="en-US" sz="2400" b="1" u="sng" dirty="0" smtClean="0">
                <a:solidFill>
                  <a:srgbClr val="92D050"/>
                </a:solidFill>
              </a:rPr>
              <a:t>horse stance</a:t>
            </a:r>
            <a:endParaRPr lang="en-US" sz="2400" dirty="0"/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left hand palm strike to the solar plexus 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 smtClean="0"/>
              <a:t>Jump back kick      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</a:p>
          <a:p>
            <a:pPr marL="457200" indent="-457200">
              <a:buFont typeface="Calibri" pitchFamily="34" charset="0"/>
              <a:buAutoNum type="arabicPeriod"/>
            </a:pPr>
            <a:endParaRPr lang="en-US" sz="2400" dirty="0" smtClean="0"/>
          </a:p>
        </p:txBody>
      </p:sp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1905000" y="76200"/>
            <a:ext cx="5181600" cy="10668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Brush Script MT" panose="03060802040406070304" pitchFamily="66" charset="0"/>
              </a:rPr>
              <a:t># 17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/>
          </p:cNvSpPr>
          <p:nvPr>
            <p:ph sz="quarter" idx="13"/>
          </p:nvPr>
        </p:nvSpPr>
        <p:spPr>
          <a:xfrm>
            <a:off x="457200" y="9144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marL="457200" indent="-457200" algn="l"/>
            <a:r>
              <a:rPr lang="en-US" sz="2400" b="1" u="sng" dirty="0"/>
              <a:t>Opponent will throw 2 punches (</a:t>
            </a:r>
            <a:r>
              <a:rPr lang="en-US" sz="2400" b="1" u="sng" dirty="0">
                <a:solidFill>
                  <a:srgbClr val="92D050"/>
                </a:solidFill>
              </a:rPr>
              <a:t>one after each </a:t>
            </a:r>
            <a:r>
              <a:rPr lang="en-US" sz="2400" b="1" u="sng" dirty="0" err="1">
                <a:solidFill>
                  <a:srgbClr val="92D050"/>
                </a:solidFill>
              </a:rPr>
              <a:t>keop</a:t>
            </a:r>
            <a:r>
              <a:rPr lang="en-US" sz="2400" b="1" u="sng" dirty="0">
                <a:solidFill>
                  <a:srgbClr val="92D050"/>
                </a:solidFill>
              </a:rPr>
              <a:t> signal</a:t>
            </a:r>
            <a:r>
              <a:rPr lang="en-US" sz="2400" b="1" u="sng" dirty="0"/>
              <a:t>)</a:t>
            </a:r>
            <a:endParaRPr lang="en-US" sz="2400" dirty="0"/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/>
              <a:t>Step forward with your </a:t>
            </a:r>
            <a:r>
              <a:rPr lang="en-US" sz="2400" dirty="0" smtClean="0"/>
              <a:t>Right </a:t>
            </a:r>
            <a:r>
              <a:rPr lang="en-US" sz="2400" dirty="0"/>
              <a:t>foot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</a:rPr>
              <a:t>palm strike to the groin with the </a:t>
            </a:r>
            <a:r>
              <a:rPr lang="en-US" sz="2200" dirty="0" smtClean="0">
                <a:solidFill>
                  <a:schemeClr val="tx1"/>
                </a:solidFill>
              </a:rPr>
              <a:t>Left </a:t>
            </a:r>
            <a:r>
              <a:rPr lang="en-US" sz="2200" dirty="0">
                <a:solidFill>
                  <a:schemeClr val="tx1"/>
                </a:solidFill>
              </a:rPr>
              <a:t>hand (</a:t>
            </a:r>
            <a:r>
              <a:rPr lang="en-US" sz="2200" dirty="0">
                <a:solidFill>
                  <a:srgbClr val="92D050"/>
                </a:solidFill>
              </a:rPr>
              <a:t>hand below the belt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</a:rPr>
              <a:t>cross palm block with the </a:t>
            </a:r>
            <a:r>
              <a:rPr lang="en-US" sz="2200" dirty="0" smtClean="0">
                <a:solidFill>
                  <a:schemeClr val="tx1"/>
                </a:solidFill>
              </a:rPr>
              <a:t>Right </a:t>
            </a:r>
            <a:r>
              <a:rPr lang="en-US" sz="2200" dirty="0">
                <a:solidFill>
                  <a:schemeClr val="tx1"/>
                </a:solidFill>
              </a:rPr>
              <a:t>hand (</a:t>
            </a:r>
            <a:r>
              <a:rPr lang="en-US" sz="2200" dirty="0">
                <a:solidFill>
                  <a:srgbClr val="92D050"/>
                </a:solidFill>
              </a:rPr>
              <a:t>block a punch coming at your nose</a:t>
            </a:r>
            <a:r>
              <a:rPr lang="en-US" sz="2200" dirty="0"/>
              <a:t>)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/>
              <a:t>(</a:t>
            </a:r>
            <a:r>
              <a:rPr lang="en-US" sz="2400" dirty="0" err="1">
                <a:solidFill>
                  <a:srgbClr val="92D050"/>
                </a:solidFill>
              </a:rPr>
              <a:t>Keop</a:t>
            </a:r>
            <a:r>
              <a:rPr lang="en-US" sz="2400" dirty="0"/>
              <a:t>) Circle </a:t>
            </a:r>
            <a:r>
              <a:rPr lang="en-US" sz="2400" dirty="0" smtClean="0"/>
              <a:t>Left </a:t>
            </a:r>
            <a:r>
              <a:rPr lang="en-US" sz="2400" dirty="0"/>
              <a:t>hand up to do a open handed middle block (</a:t>
            </a:r>
            <a:r>
              <a:rPr lang="en-US" sz="2400" dirty="0">
                <a:solidFill>
                  <a:srgbClr val="92D050"/>
                </a:solidFill>
              </a:rPr>
              <a:t>palm up towards the sky</a:t>
            </a:r>
            <a:r>
              <a:rPr lang="en-US" sz="2400" dirty="0"/>
              <a:t>) pivot into a </a:t>
            </a:r>
            <a:r>
              <a:rPr lang="en-US" sz="2400" b="1" u="sng" dirty="0">
                <a:solidFill>
                  <a:srgbClr val="92D050"/>
                </a:solidFill>
              </a:rPr>
              <a:t>side horse stance</a:t>
            </a:r>
            <a:r>
              <a:rPr lang="en-US" sz="2400" dirty="0"/>
              <a:t>.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/>
              <a:t>Pull front </a:t>
            </a:r>
            <a:r>
              <a:rPr lang="en-US" sz="2400" dirty="0" smtClean="0"/>
              <a:t>foot(</a:t>
            </a:r>
            <a:r>
              <a:rPr lang="en-US" sz="2400" dirty="0" smtClean="0">
                <a:solidFill>
                  <a:srgbClr val="92D050"/>
                </a:solidFill>
              </a:rPr>
              <a:t>right</a:t>
            </a:r>
            <a:r>
              <a:rPr lang="en-US" sz="2400" dirty="0" smtClean="0"/>
              <a:t>) </a:t>
            </a:r>
            <a:r>
              <a:rPr lang="en-US" sz="2400" dirty="0"/>
              <a:t>to opposite knee stepping into the middle of the opponents stance in to a </a:t>
            </a:r>
            <a:r>
              <a:rPr lang="en-US" sz="2400" b="1" u="sng" dirty="0">
                <a:solidFill>
                  <a:srgbClr val="92D050"/>
                </a:solidFill>
              </a:rPr>
              <a:t>horse stance</a:t>
            </a:r>
            <a:endParaRPr lang="en-US" sz="2400" dirty="0"/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Right </a:t>
            </a:r>
            <a:r>
              <a:rPr lang="en-US" sz="2200" dirty="0">
                <a:solidFill>
                  <a:schemeClr val="tx1"/>
                </a:solidFill>
              </a:rPr>
              <a:t>hand palm strike to the solar plexus 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/>
              <a:t>Jump back kick       </a:t>
            </a:r>
            <a:r>
              <a:rPr lang="en-US" sz="2400" dirty="0" err="1"/>
              <a:t>Keop</a:t>
            </a:r>
            <a:r>
              <a:rPr lang="en-US" sz="2400" dirty="0"/>
              <a:t>!</a:t>
            </a:r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2057400" y="0"/>
            <a:ext cx="4495800" cy="838200"/>
          </a:xfrm>
        </p:spPr>
        <p:txBody>
          <a:bodyPr>
            <a:noAutofit/>
          </a:bodyPr>
          <a:lstStyle/>
          <a:p>
            <a:r>
              <a:rPr lang="en-US" sz="6000" dirty="0" smtClean="0"/>
              <a:t># 18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2139077"/>
            <a:ext cx="7763664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Self-defense</a:t>
            </a:r>
          </a:p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Cross hand sleeve</a:t>
            </a:r>
          </a:p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grip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/>
          </p:cNvSpPr>
          <p:nvPr>
            <p:ph sz="quarter" idx="13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10000"/>
              </a:lnSpc>
              <a:buFont typeface="Arial" charset="0"/>
              <a:buNone/>
            </a:pPr>
            <a:r>
              <a:rPr lang="en-US" sz="2400" dirty="0" smtClean="0"/>
              <a:t>Counts: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Circle your Right hand upward &amp; inward (</a:t>
            </a:r>
            <a:r>
              <a:rPr lang="en-US" sz="2400" dirty="0" smtClean="0">
                <a:solidFill>
                  <a:srgbClr val="92D050"/>
                </a:solidFill>
              </a:rPr>
              <a:t>waving hello from the inside</a:t>
            </a:r>
            <a:r>
              <a:rPr lang="en-US" sz="2400" dirty="0" smtClean="0"/>
              <a:t>)</a:t>
            </a:r>
          </a:p>
          <a:p>
            <a:pPr marL="457200" lvl="1" indent="-4572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Grab opponent’s Right wrist with your Right hand</a:t>
            </a:r>
          </a:p>
          <a:p>
            <a:pPr marL="457200" lvl="1" indent="-4572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Grab under your opponent’s Right elbow with your Left hand (</a:t>
            </a:r>
            <a:r>
              <a:rPr lang="en-US" sz="2200" dirty="0" smtClean="0">
                <a:solidFill>
                  <a:srgbClr val="92D050"/>
                </a:solidFill>
              </a:rPr>
              <a:t>bending opponent’s elbow to 90 degrees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</a:p>
          <a:p>
            <a:pPr marL="457200" lvl="1" indent="-4572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Push up on opponent’s Elbow &amp; twisting and pulling down on the opponent’s wrist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 marL="457200" indent="-457200" algn="l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Step back onto # 7 with your Right Foot, rotating 225 degrees</a:t>
            </a:r>
          </a:p>
          <a:p>
            <a:pPr marL="457200" lvl="1" indent="-4572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pushing opponent’s elbow to the floor (</a:t>
            </a:r>
            <a:r>
              <a:rPr lang="en-US" sz="2200" dirty="0" smtClean="0">
                <a:solidFill>
                  <a:srgbClr val="92D050"/>
                </a:solidFill>
              </a:rPr>
              <a:t>a circular motion</a:t>
            </a:r>
            <a:r>
              <a:rPr lang="en-US" sz="2200" dirty="0" smtClean="0">
                <a:solidFill>
                  <a:schemeClr val="tx1"/>
                </a:solidFill>
              </a:rPr>
              <a:t>)*At the same time Kneeling down as opponent goes to the floor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 marL="457200" indent="-457200" algn="l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Roll your Left hand to a </a:t>
            </a:r>
            <a:r>
              <a:rPr lang="en-US" sz="2400" dirty="0" err="1" smtClean="0"/>
              <a:t>Soo</a:t>
            </a:r>
            <a:r>
              <a:rPr lang="en-US" sz="2400" dirty="0" smtClean="0"/>
              <a:t> Do position on to the pressure point on the Upper arm, put your Right hand on opponent’s Right elbow, put your Left hand (upside down </a:t>
            </a:r>
            <a:r>
              <a:rPr lang="en-US" sz="2400" dirty="0" err="1" smtClean="0"/>
              <a:t>pac</a:t>
            </a:r>
            <a:r>
              <a:rPr lang="en-US" sz="2400" dirty="0" smtClean="0"/>
              <a:t>-man) on the opponent’s Right hand, Pull opponent’s elbow into your elbow ( Z lock position)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Stand up with opponent’s arm in the (Z lock position), Reverse Punch,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</a:p>
        </p:txBody>
      </p:sp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2438400" y="0"/>
            <a:ext cx="3733800" cy="685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#1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marL="457200" indent="-457200" algn="l">
              <a:lnSpc>
                <a:spcPct val="90000"/>
              </a:lnSpc>
              <a:buFont typeface="Arial" charset="0"/>
              <a:buNone/>
            </a:pPr>
            <a:r>
              <a:rPr lang="en-US" sz="2400" dirty="0" smtClean="0"/>
              <a:t>Counts: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Circle your right hand out and up (</a:t>
            </a:r>
            <a:r>
              <a:rPr lang="en-US" sz="2400" dirty="0" smtClean="0">
                <a:solidFill>
                  <a:srgbClr val="92D050"/>
                </a:solidFill>
              </a:rPr>
              <a:t>same as #</a:t>
            </a:r>
            <a:r>
              <a:rPr lang="en-US" sz="2400" dirty="0" smtClean="0">
                <a:solidFill>
                  <a:srgbClr val="92D050"/>
                </a:solidFill>
              </a:rPr>
              <a:t>1</a:t>
            </a:r>
            <a:r>
              <a:rPr lang="en-US" sz="2400" dirty="0" smtClean="0"/>
              <a:t>)</a:t>
            </a:r>
          </a:p>
          <a:p>
            <a:pPr marL="457200" lvl="1" indent="-45720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stepping </a:t>
            </a:r>
            <a:r>
              <a:rPr lang="en-US" sz="2200" dirty="0" smtClean="0">
                <a:solidFill>
                  <a:schemeClr val="tx1"/>
                </a:solidFill>
              </a:rPr>
              <a:t>with your right foot across your left (</a:t>
            </a:r>
            <a:r>
              <a:rPr lang="en-US" sz="2200" dirty="0" smtClean="0">
                <a:solidFill>
                  <a:srgbClr val="92D050"/>
                </a:solidFill>
              </a:rPr>
              <a:t>to the number 10 on the clock </a:t>
            </a:r>
            <a:r>
              <a:rPr lang="en-US" sz="2200" dirty="0" smtClean="0">
                <a:solidFill>
                  <a:srgbClr val="92D050"/>
                </a:solidFill>
              </a:rPr>
              <a:t>face</a:t>
            </a:r>
            <a:r>
              <a:rPr lang="en-US" sz="2200" dirty="0" smtClean="0">
                <a:solidFill>
                  <a:schemeClr val="tx1"/>
                </a:solidFill>
              </a:rPr>
              <a:t>) into a </a:t>
            </a:r>
            <a:r>
              <a:rPr lang="en-US" sz="2200" b="1" u="sng" dirty="0" smtClean="0"/>
              <a:t>horse stance</a:t>
            </a:r>
          </a:p>
          <a:p>
            <a:pPr marL="457200" lvl="1" indent="-45720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grabbing </a:t>
            </a:r>
            <a:r>
              <a:rPr lang="en-US" sz="2200" dirty="0" smtClean="0">
                <a:solidFill>
                  <a:schemeClr val="tx1"/>
                </a:solidFill>
              </a:rPr>
              <a:t>your opponents right hand with your left (</a:t>
            </a:r>
            <a:r>
              <a:rPr lang="en-US" sz="2200" dirty="0" smtClean="0">
                <a:solidFill>
                  <a:srgbClr val="92D050"/>
                </a:solidFill>
              </a:rPr>
              <a:t>your fingers on the inside of there palm and your thumb on the back of there </a:t>
            </a:r>
            <a:r>
              <a:rPr lang="en-US" sz="2200" dirty="0" smtClean="0">
                <a:solidFill>
                  <a:srgbClr val="92D050"/>
                </a:solidFill>
              </a:rPr>
              <a:t>palm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</a:p>
          <a:p>
            <a:pPr marL="457200" lvl="1" indent="-45720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twist </a:t>
            </a:r>
            <a:r>
              <a:rPr lang="en-US" sz="2200" dirty="0" smtClean="0">
                <a:solidFill>
                  <a:schemeClr val="tx1"/>
                </a:solidFill>
              </a:rPr>
              <a:t>their wrist using your right forearm for pressure.</a:t>
            </a:r>
            <a:br>
              <a:rPr lang="en-US" sz="2200" dirty="0" smtClean="0">
                <a:solidFill>
                  <a:schemeClr val="tx1"/>
                </a:solidFill>
              </a:rPr>
            </a:br>
            <a:endParaRPr lang="en-US" sz="2200" dirty="0" smtClean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Using your right arm elbow the attacker in the nose.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Release the attackers </a:t>
            </a:r>
            <a:r>
              <a:rPr lang="en-US" sz="2400" dirty="0" smtClean="0"/>
              <a:t>hand</a:t>
            </a:r>
          </a:p>
          <a:p>
            <a:pPr marL="457200" lvl="1" indent="-457200" algn="l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brace </a:t>
            </a:r>
            <a:r>
              <a:rPr lang="en-US" sz="2200" dirty="0" smtClean="0">
                <a:solidFill>
                  <a:schemeClr val="tx1"/>
                </a:solidFill>
              </a:rPr>
              <a:t>your left hand with your right hand, and spin over your left side, Upper cut elbow under the chin, </a:t>
            </a:r>
            <a:r>
              <a:rPr lang="en-US" sz="2200" dirty="0" err="1" smtClean="0">
                <a:solidFill>
                  <a:schemeClr val="tx1"/>
                </a:solidFill>
              </a:rPr>
              <a:t>Keop</a:t>
            </a:r>
            <a:r>
              <a:rPr lang="en-US" sz="2200" dirty="0" smtClean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3048000" y="304800"/>
            <a:ext cx="3200400" cy="792162"/>
          </a:xfrm>
        </p:spPr>
        <p:txBody>
          <a:bodyPr>
            <a:noAutofit/>
          </a:bodyPr>
          <a:lstStyle/>
          <a:p>
            <a:r>
              <a:rPr lang="en-US" sz="4800" dirty="0" smtClean="0"/>
              <a:t>#2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8108" y="2967335"/>
            <a:ext cx="832779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Green belt II stripes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8317" y="2967335"/>
            <a:ext cx="750737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One-step sparring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charset="0"/>
              <a:buNone/>
              <a:defRPr/>
            </a:pPr>
            <a:r>
              <a:rPr lang="en-US" sz="2400" b="1" u="sng" dirty="0" smtClean="0"/>
              <a:t>Opponent will throw 2 punches (one after each </a:t>
            </a:r>
            <a:r>
              <a:rPr lang="en-US" sz="2400" b="1" u="sng" dirty="0" err="1" smtClean="0"/>
              <a:t>keop</a:t>
            </a:r>
            <a:r>
              <a:rPr lang="en-US" sz="2400" b="1" u="sng" dirty="0" smtClean="0"/>
              <a:t> signal)</a:t>
            </a:r>
            <a:endParaRPr lang="en-US" sz="2400" dirty="0" smtClean="0"/>
          </a:p>
          <a:p>
            <a:pPr marL="457200" indent="-457200" algn="l">
              <a:buFont typeface="Arial" charset="0"/>
              <a:buNone/>
              <a:defRPr/>
            </a:pPr>
            <a:r>
              <a:rPr lang="en-US" sz="2400" dirty="0" smtClean="0"/>
              <a:t> </a:t>
            </a:r>
          </a:p>
          <a:p>
            <a:pPr marL="457200" indent="-457200" algn="l">
              <a:buFont typeface="+mj-lt"/>
              <a:buAutoNum type="arabicPeriod"/>
              <a:defRPr/>
            </a:pPr>
            <a:r>
              <a:rPr lang="en-US" sz="2400" dirty="0" smtClean="0"/>
              <a:t>Step forward with your left foot into a </a:t>
            </a:r>
            <a:r>
              <a:rPr lang="en-US" sz="2400" b="1" u="sng" dirty="0" smtClean="0">
                <a:solidFill>
                  <a:schemeClr val="tx2"/>
                </a:solidFill>
              </a:rPr>
              <a:t>back </a:t>
            </a:r>
            <a:r>
              <a:rPr lang="en-US" sz="2400" b="1" u="sng" dirty="0" smtClean="0">
                <a:solidFill>
                  <a:schemeClr val="tx2"/>
                </a:solidFill>
              </a:rPr>
              <a:t>stance</a:t>
            </a:r>
          </a:p>
          <a:p>
            <a:pPr marL="457200" lvl="1" indent="-457200" algn="l">
              <a:buFont typeface="Wingdings" panose="05000000000000000000" pitchFamily="2" charset="2"/>
              <a:buChar char="v"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upper </a:t>
            </a:r>
            <a:r>
              <a:rPr lang="en-US" sz="2200" dirty="0" smtClean="0">
                <a:solidFill>
                  <a:schemeClr val="tx1"/>
                </a:solidFill>
              </a:rPr>
              <a:t>palm block with your left hand.</a:t>
            </a:r>
          </a:p>
          <a:p>
            <a:pPr marL="457200" indent="-457200" algn="l"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algn="l">
              <a:buFont typeface="+mj-lt"/>
              <a:buAutoNum type="arabicPeriod"/>
              <a:defRPr/>
            </a:pPr>
            <a:r>
              <a:rPr lang="en-US" sz="2400" dirty="0" smtClean="0"/>
              <a:t>(</a:t>
            </a:r>
            <a:r>
              <a:rPr lang="en-US" sz="2400" dirty="0" err="1" smtClean="0"/>
              <a:t>keop</a:t>
            </a:r>
            <a:r>
              <a:rPr lang="en-US" sz="2400" dirty="0" smtClean="0"/>
              <a:t>) Lower palm block with your left hand.</a:t>
            </a:r>
          </a:p>
          <a:p>
            <a:pPr marL="457200" indent="-457200" algn="l"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algn="l">
              <a:buFont typeface="+mj-lt"/>
              <a:buAutoNum type="arabicPeriod"/>
              <a:defRPr/>
            </a:pPr>
            <a:r>
              <a:rPr lang="en-US" sz="2400" dirty="0" smtClean="0"/>
              <a:t>Grab top of opponent’s punching </a:t>
            </a:r>
            <a:r>
              <a:rPr lang="en-US" sz="2400" dirty="0" smtClean="0"/>
              <a:t>hand</a:t>
            </a:r>
          </a:p>
          <a:p>
            <a:pPr marL="457200" lvl="1" indent="-457200" algn="l">
              <a:buFont typeface="Wingdings" panose="05000000000000000000" pitchFamily="2" charset="2"/>
              <a:buChar char="v"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using </a:t>
            </a:r>
            <a:r>
              <a:rPr lang="en-US" sz="2200" dirty="0" smtClean="0">
                <a:solidFill>
                  <a:schemeClr val="tx1"/>
                </a:solidFill>
              </a:rPr>
              <a:t>your front foot sweep out opponent’s front </a:t>
            </a:r>
            <a:r>
              <a:rPr lang="en-US" sz="2200" dirty="0" smtClean="0">
                <a:solidFill>
                  <a:schemeClr val="tx1"/>
                </a:solidFill>
              </a:rPr>
              <a:t>foot</a:t>
            </a:r>
          </a:p>
          <a:p>
            <a:pPr marL="457200" lvl="1" indent="-457200" algn="l">
              <a:buFont typeface="Wingdings" panose="05000000000000000000" pitchFamily="2" charset="2"/>
              <a:buChar char="v"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twisting </a:t>
            </a:r>
            <a:r>
              <a:rPr lang="en-US" sz="2200" dirty="0" smtClean="0">
                <a:solidFill>
                  <a:schemeClr val="tx1"/>
                </a:solidFill>
              </a:rPr>
              <a:t>upward your opponents punching hand. </a:t>
            </a:r>
          </a:p>
          <a:p>
            <a:pPr marL="457200" indent="-457200" algn="l"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algn="l">
              <a:buFont typeface="+mj-lt"/>
              <a:buAutoNum type="arabicPeriod"/>
              <a:defRPr/>
            </a:pPr>
            <a:r>
              <a:rPr lang="en-US" sz="2400" dirty="0" smtClean="0"/>
              <a:t>Reverse punch to opponent on the ground,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</a:p>
          <a:p>
            <a:pPr algn="l">
              <a:defRPr/>
            </a:pPr>
            <a:endParaRPr lang="en-US" dirty="0" smtClean="0"/>
          </a:p>
        </p:txBody>
      </p:sp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3276600" y="457200"/>
            <a:ext cx="2971800" cy="701040"/>
          </a:xfrm>
        </p:spPr>
        <p:txBody>
          <a:bodyPr>
            <a:noAutofit/>
          </a:bodyPr>
          <a:lstStyle/>
          <a:p>
            <a:r>
              <a:rPr lang="en-US" sz="4800" dirty="0" smtClean="0"/>
              <a:t># 19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/>
          </p:cNvSpPr>
          <p:nvPr>
            <p:ph sz="quarter" idx="13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charset="0"/>
              <a:buNone/>
              <a:defRPr/>
            </a:pPr>
            <a:r>
              <a:rPr lang="en-US" sz="2400" b="1" u="sng" dirty="0" smtClean="0"/>
              <a:t>Opponent will throw 2 punches (one after each </a:t>
            </a:r>
            <a:r>
              <a:rPr lang="en-US" sz="2400" b="1" u="sng" dirty="0" err="1" smtClean="0"/>
              <a:t>keop</a:t>
            </a:r>
            <a:r>
              <a:rPr lang="en-US" sz="2400" b="1" u="sng" dirty="0" smtClean="0"/>
              <a:t> signal)</a:t>
            </a:r>
            <a:endParaRPr lang="en-US" sz="2400" dirty="0" smtClean="0"/>
          </a:p>
          <a:p>
            <a:pPr marL="457200" indent="-457200" algn="l">
              <a:buFont typeface="Arial" charset="0"/>
              <a:buNone/>
              <a:defRPr/>
            </a:pPr>
            <a:r>
              <a:rPr lang="en-US" sz="2400" dirty="0" smtClean="0"/>
              <a:t> </a:t>
            </a:r>
          </a:p>
          <a:p>
            <a:pPr marL="457200" indent="-457200" algn="l">
              <a:buFont typeface="+mj-lt"/>
              <a:buAutoNum type="arabicPeriod"/>
              <a:defRPr/>
            </a:pPr>
            <a:r>
              <a:rPr lang="en-US" sz="2400" dirty="0" smtClean="0"/>
              <a:t>Step forward with your Right foot into a </a:t>
            </a:r>
            <a:r>
              <a:rPr lang="en-US" sz="2400" b="1" u="sng" dirty="0" smtClean="0">
                <a:solidFill>
                  <a:schemeClr val="tx2"/>
                </a:solidFill>
              </a:rPr>
              <a:t>back </a:t>
            </a:r>
            <a:r>
              <a:rPr lang="en-US" sz="2400" b="1" u="sng" dirty="0" smtClean="0">
                <a:solidFill>
                  <a:schemeClr val="tx2"/>
                </a:solidFill>
              </a:rPr>
              <a:t>stance</a:t>
            </a:r>
            <a:endParaRPr lang="en-US" sz="2400" dirty="0"/>
          </a:p>
          <a:p>
            <a:pPr marL="457200" lvl="1" indent="-457200" algn="l">
              <a:buFont typeface="Wingdings" panose="05000000000000000000" pitchFamily="2" charset="2"/>
              <a:buChar char="v"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upper </a:t>
            </a:r>
            <a:r>
              <a:rPr lang="en-US" sz="2200" dirty="0" smtClean="0">
                <a:solidFill>
                  <a:schemeClr val="tx1"/>
                </a:solidFill>
              </a:rPr>
              <a:t>palm block with your Right hand.</a:t>
            </a:r>
          </a:p>
          <a:p>
            <a:pPr marL="457200" indent="-457200" algn="l"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algn="l">
              <a:buFont typeface="+mj-lt"/>
              <a:buAutoNum type="arabicPeriod"/>
              <a:defRPr/>
            </a:pPr>
            <a:r>
              <a:rPr lang="en-US" sz="2400" dirty="0" smtClean="0"/>
              <a:t>(</a:t>
            </a:r>
            <a:r>
              <a:rPr lang="en-US" sz="2400" dirty="0" err="1" smtClean="0"/>
              <a:t>keop</a:t>
            </a:r>
            <a:r>
              <a:rPr lang="en-US" sz="2400" dirty="0" smtClean="0"/>
              <a:t>) Lower palm block with your Right hand.</a:t>
            </a:r>
          </a:p>
          <a:p>
            <a:pPr marL="457200" indent="-457200" algn="l"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algn="l">
              <a:buFont typeface="+mj-lt"/>
              <a:buAutoNum type="arabicPeriod"/>
              <a:defRPr/>
            </a:pPr>
            <a:r>
              <a:rPr lang="en-US" sz="2400" dirty="0" smtClean="0"/>
              <a:t>Grab top of opponents punching </a:t>
            </a:r>
            <a:r>
              <a:rPr lang="en-US" sz="2400" dirty="0" smtClean="0"/>
              <a:t>hand</a:t>
            </a:r>
          </a:p>
          <a:p>
            <a:pPr marL="457200" lvl="1" indent="-457200" algn="l">
              <a:buFont typeface="Wingdings" panose="05000000000000000000" pitchFamily="2" charset="2"/>
              <a:buChar char="v"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using </a:t>
            </a:r>
            <a:r>
              <a:rPr lang="en-US" sz="2200" dirty="0" smtClean="0">
                <a:solidFill>
                  <a:schemeClr val="tx1"/>
                </a:solidFill>
              </a:rPr>
              <a:t>your front foot sweep out opponent’s front </a:t>
            </a:r>
            <a:r>
              <a:rPr lang="en-US" sz="2200" dirty="0" smtClean="0">
                <a:solidFill>
                  <a:schemeClr val="tx1"/>
                </a:solidFill>
              </a:rPr>
              <a:t>foot</a:t>
            </a:r>
          </a:p>
          <a:p>
            <a:pPr marL="457200" lvl="1" indent="-457200" algn="l">
              <a:buFont typeface="Wingdings" panose="05000000000000000000" pitchFamily="2" charset="2"/>
              <a:buChar char="v"/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twisting </a:t>
            </a:r>
            <a:r>
              <a:rPr lang="en-US" sz="2200" dirty="0" smtClean="0">
                <a:solidFill>
                  <a:schemeClr val="tx1"/>
                </a:solidFill>
              </a:rPr>
              <a:t>upward your opponents punching hand</a:t>
            </a:r>
            <a:r>
              <a:rPr lang="en-US" sz="2200" dirty="0" smtClean="0"/>
              <a:t>. </a:t>
            </a:r>
          </a:p>
          <a:p>
            <a:pPr marL="457200" indent="-457200" algn="l">
              <a:buFont typeface="+mj-lt"/>
              <a:buAutoNum type="arabicPeriod"/>
              <a:defRPr/>
            </a:pPr>
            <a:endParaRPr lang="en-US" sz="2400" dirty="0" smtClean="0"/>
          </a:p>
          <a:p>
            <a:pPr marL="457200" indent="-457200" algn="l">
              <a:buFont typeface="+mj-lt"/>
              <a:buAutoNum type="arabicPeriod"/>
              <a:defRPr/>
            </a:pPr>
            <a:r>
              <a:rPr lang="en-US" sz="2400" dirty="0" smtClean="0"/>
              <a:t>Reverse punch to opponent on the ground,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</a:p>
          <a:p>
            <a:pPr algn="l">
              <a:defRPr/>
            </a:pPr>
            <a:endParaRPr lang="en-US" sz="2400" dirty="0" smtClean="0"/>
          </a:p>
          <a:p>
            <a:pPr algn="l">
              <a:defRPr/>
            </a:pPr>
            <a:endParaRPr lang="en-US" sz="2400" dirty="0" smtClean="0"/>
          </a:p>
        </p:txBody>
      </p:sp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3352800" y="457200"/>
            <a:ext cx="3124200" cy="701040"/>
          </a:xfrm>
        </p:spPr>
        <p:txBody>
          <a:bodyPr>
            <a:noAutofit/>
          </a:bodyPr>
          <a:lstStyle/>
          <a:p>
            <a:r>
              <a:rPr lang="en-US" sz="4400" dirty="0" smtClean="0"/>
              <a:t># 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sz="quarter" idx="13"/>
          </p:nvPr>
        </p:nvSpPr>
        <p:spPr>
          <a:xfrm>
            <a:off x="76200" y="762000"/>
            <a:ext cx="8991600" cy="6324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b="1" u="sng" dirty="0" smtClean="0"/>
              <a:t>Green Belt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Form: </a:t>
            </a:r>
            <a:r>
              <a:rPr lang="en-US" sz="2000" dirty="0" err="1" smtClean="0"/>
              <a:t>Pyung</a:t>
            </a:r>
            <a:r>
              <a:rPr lang="en-US" sz="2000" dirty="0" smtClean="0"/>
              <a:t> </a:t>
            </a:r>
            <a:r>
              <a:rPr lang="en-US" sz="2000" dirty="0" err="1" smtClean="0"/>
              <a:t>Ahn</a:t>
            </a:r>
            <a:r>
              <a:rPr lang="en-US" sz="2000" dirty="0" smtClean="0"/>
              <a:t> Sa Dan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One Step Sparring: None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Self-Defense: None</a:t>
            </a:r>
          </a:p>
          <a:p>
            <a:pPr eaLnBrk="1" hangingPunct="1">
              <a:lnSpc>
                <a:spcPct val="90000"/>
              </a:lnSpc>
            </a:pPr>
            <a:endParaRPr lang="en-US" sz="2400" b="1" u="sng" dirty="0" smtClean="0"/>
          </a:p>
          <a:p>
            <a:pPr eaLnBrk="1" hangingPunct="1">
              <a:lnSpc>
                <a:spcPct val="90000"/>
              </a:lnSpc>
            </a:pPr>
            <a:r>
              <a:rPr lang="en-US" sz="4000" b="1" u="sng" dirty="0" smtClean="0"/>
              <a:t>Green Belt with I stripe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Form: </a:t>
            </a:r>
            <a:r>
              <a:rPr lang="en-US" sz="2000" dirty="0" err="1" smtClean="0"/>
              <a:t>Pyung</a:t>
            </a:r>
            <a:r>
              <a:rPr lang="en-US" sz="2000" dirty="0" smtClean="0"/>
              <a:t> </a:t>
            </a:r>
            <a:r>
              <a:rPr lang="en-US" sz="2000" dirty="0" err="1" smtClean="0"/>
              <a:t>Ahn</a:t>
            </a:r>
            <a:r>
              <a:rPr lang="en-US" sz="2000" dirty="0" smtClean="0"/>
              <a:t> Sa Dan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One Step Sparring: # 17, # 18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Self-Defense: Cross Hand Sleeve Grip : # 1, # 2</a:t>
            </a:r>
          </a:p>
          <a:p>
            <a:pPr eaLnBrk="1" hangingPunct="1">
              <a:lnSpc>
                <a:spcPct val="90000"/>
              </a:lnSpc>
            </a:pPr>
            <a:endParaRPr lang="en-US" sz="2400" b="1" u="sng" dirty="0" smtClean="0"/>
          </a:p>
          <a:p>
            <a:pPr eaLnBrk="1" hangingPunct="1">
              <a:lnSpc>
                <a:spcPct val="90000"/>
              </a:lnSpc>
            </a:pPr>
            <a:r>
              <a:rPr lang="en-US" sz="4000" b="1" u="sng" dirty="0" smtClean="0"/>
              <a:t>Green Belt with II stripes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Form: </a:t>
            </a:r>
            <a:r>
              <a:rPr lang="en-US" sz="2000" dirty="0" err="1" smtClean="0"/>
              <a:t>Pyung</a:t>
            </a:r>
            <a:r>
              <a:rPr lang="en-US" sz="2000" dirty="0" smtClean="0"/>
              <a:t> </a:t>
            </a:r>
            <a:r>
              <a:rPr lang="en-US" sz="2000" dirty="0" err="1" smtClean="0"/>
              <a:t>Ahn</a:t>
            </a:r>
            <a:r>
              <a:rPr lang="en-US" sz="2000" dirty="0" smtClean="0"/>
              <a:t> Sa Dan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One Step Sparring: # 17, # 18, # 19, # 20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Self-Defense: Cross Hand Sleeve Grip : # 1, # 2, # 3, # 4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0169" y="2209800"/>
            <a:ext cx="7763664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Self-defense</a:t>
            </a:r>
          </a:p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Cross hand sleeve</a:t>
            </a:r>
          </a:p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grip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lnSpc>
                <a:spcPct val="80000"/>
              </a:lnSpc>
              <a:buFont typeface="Arial" charset="0"/>
              <a:buNone/>
            </a:pPr>
            <a:r>
              <a:rPr lang="en-US" sz="2400" dirty="0" smtClean="0"/>
              <a:t>Counts: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>
              <a:lnSpc>
                <a:spcPct val="120000"/>
              </a:lnSpc>
              <a:buFont typeface="+mj-lt"/>
              <a:buAutoNum type="arabicPeriod"/>
            </a:pPr>
            <a:r>
              <a:rPr lang="en-US" sz="2400" dirty="0" smtClean="0"/>
              <a:t>Circle your right hand out and up (same as #</a:t>
            </a:r>
            <a:r>
              <a:rPr lang="en-US" sz="2400" dirty="0" smtClean="0"/>
              <a:t>1)</a:t>
            </a:r>
          </a:p>
          <a:p>
            <a:pPr marL="457200" lvl="1" indent="-457200" algn="l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Left </a:t>
            </a:r>
            <a:r>
              <a:rPr lang="en-US" sz="2200" dirty="0" smtClean="0">
                <a:solidFill>
                  <a:schemeClr val="tx1"/>
                </a:solidFill>
              </a:rPr>
              <a:t>hand grabs underneath your Right arm trapping opponent’s arm to </a:t>
            </a:r>
            <a:r>
              <a:rPr lang="en-US" sz="2200" dirty="0" smtClean="0">
                <a:solidFill>
                  <a:schemeClr val="tx1"/>
                </a:solidFill>
              </a:rPr>
              <a:t>yours</a:t>
            </a:r>
          </a:p>
          <a:p>
            <a:pPr marL="457200" lvl="1" indent="-457200" algn="l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Stepping </a:t>
            </a:r>
            <a:r>
              <a:rPr lang="en-US" sz="2200" dirty="0" smtClean="0">
                <a:solidFill>
                  <a:schemeClr val="tx1"/>
                </a:solidFill>
              </a:rPr>
              <a:t>back with your Right foot and twisting opponent’s arm like #3 same side grip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 marL="457200" indent="-457200" algn="l">
              <a:lnSpc>
                <a:spcPct val="120000"/>
              </a:lnSpc>
              <a:buFont typeface="+mj-lt"/>
              <a:buAutoNum type="arabicPeriod"/>
            </a:pPr>
            <a:r>
              <a:rPr lang="en-US" sz="2400" dirty="0" smtClean="0"/>
              <a:t>Front snap kick Right Leg to opponent’s face landing on #</a:t>
            </a:r>
            <a:r>
              <a:rPr lang="en-US" sz="2400" dirty="0" smtClean="0"/>
              <a:t>2 in a </a:t>
            </a:r>
            <a:r>
              <a:rPr lang="en-US" sz="2400" u="sng" dirty="0" smtClean="0">
                <a:solidFill>
                  <a:schemeClr val="tx2"/>
                </a:solidFill>
              </a:rPr>
              <a:t>horse stance</a:t>
            </a:r>
          </a:p>
          <a:p>
            <a:pPr marL="457200" lvl="1" indent="-457200" algn="l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pulling </a:t>
            </a:r>
            <a:r>
              <a:rPr lang="en-US" sz="2200" dirty="0" smtClean="0">
                <a:solidFill>
                  <a:schemeClr val="tx1"/>
                </a:solidFill>
              </a:rPr>
              <a:t>opponent’s arm to your Left side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 marL="457200" indent="-457200" algn="l">
              <a:lnSpc>
                <a:spcPct val="120000"/>
              </a:lnSpc>
              <a:buFont typeface="+mj-lt"/>
              <a:buAutoNum type="arabicPeriod"/>
            </a:pPr>
            <a:r>
              <a:rPr lang="en-US" sz="2400" dirty="0" smtClean="0"/>
              <a:t>Elbow smash with your Right elbow onto extend opponent’s elbow, </a:t>
            </a:r>
            <a:r>
              <a:rPr lang="en-US" sz="2400" dirty="0" err="1" smtClean="0"/>
              <a:t>Keop</a:t>
            </a:r>
            <a:r>
              <a:rPr lang="en-US" sz="2400" dirty="0" smtClean="0"/>
              <a:t>!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3657600" y="381000"/>
            <a:ext cx="2209800" cy="701040"/>
          </a:xfrm>
        </p:spPr>
        <p:txBody>
          <a:bodyPr>
            <a:noAutofit/>
          </a:bodyPr>
          <a:lstStyle/>
          <a:p>
            <a:r>
              <a:rPr lang="en-US" sz="4400" dirty="0" smtClean="0"/>
              <a:t>#3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/>
          </p:cNvSpPr>
          <p:nvPr>
            <p:ph sz="quarter" idx="13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marL="533400" indent="-533400" algn="l">
              <a:lnSpc>
                <a:spcPct val="110000"/>
              </a:lnSpc>
              <a:buFont typeface="Arial" charset="0"/>
              <a:buNone/>
            </a:pPr>
            <a:r>
              <a:rPr lang="en-US" sz="2400" dirty="0" smtClean="0"/>
              <a:t>Counts: </a:t>
            </a:r>
            <a:br>
              <a:rPr lang="en-US" sz="2400" dirty="0" smtClean="0"/>
            </a:br>
            <a:endParaRPr lang="en-US" sz="2400" dirty="0" smtClean="0"/>
          </a:p>
          <a:p>
            <a:pPr marL="533400" indent="-533400" algn="l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Circle your right hand out and up (same as #1</a:t>
            </a:r>
            <a:r>
              <a:rPr lang="en-US" sz="2400" dirty="0" smtClean="0"/>
              <a:t>)</a:t>
            </a:r>
          </a:p>
          <a:p>
            <a:pPr marL="533400" lvl="1" indent="-5334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placing </a:t>
            </a:r>
            <a:r>
              <a:rPr lang="en-US" sz="2200" dirty="0" smtClean="0">
                <a:solidFill>
                  <a:schemeClr val="tx1"/>
                </a:solidFill>
              </a:rPr>
              <a:t>your Left hand on back of opponent’s hand from underneath pinning it to your right arm.</a:t>
            </a:r>
          </a:p>
          <a:p>
            <a:pPr marL="533400" indent="-533400" algn="l">
              <a:lnSpc>
                <a:spcPct val="110000"/>
              </a:lnSpc>
              <a:buFont typeface="+mj-lt"/>
              <a:buAutoNum type="arabicPeriod"/>
            </a:pPr>
            <a:endParaRPr lang="en-US" sz="2400" dirty="0" smtClean="0"/>
          </a:p>
          <a:p>
            <a:pPr marL="533400" indent="-533400" algn="l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Right Footsteps onto #1 into a </a:t>
            </a:r>
            <a:r>
              <a:rPr lang="en-US" sz="2400" u="sng" dirty="0" smtClean="0">
                <a:solidFill>
                  <a:schemeClr val="tx2"/>
                </a:solidFill>
              </a:rPr>
              <a:t>horse stance</a:t>
            </a:r>
            <a:r>
              <a:rPr lang="en-US" sz="2400" dirty="0" smtClean="0"/>
              <a:t>, bending opponent’s arm into a (Z lock Position)</a:t>
            </a:r>
          </a:p>
          <a:p>
            <a:pPr marL="533400" indent="-533400" algn="l">
              <a:lnSpc>
                <a:spcPct val="110000"/>
              </a:lnSpc>
              <a:buFont typeface="+mj-lt"/>
              <a:buAutoNum type="arabicPeriod"/>
            </a:pPr>
            <a:endParaRPr lang="en-US" sz="2400" dirty="0" smtClean="0"/>
          </a:p>
          <a:p>
            <a:pPr marL="533400" indent="-533400" algn="l">
              <a:lnSpc>
                <a:spcPct val="110000"/>
              </a:lnSpc>
              <a:buFont typeface="+mj-lt"/>
              <a:buAutoNum type="arabicPeriod"/>
            </a:pPr>
            <a:r>
              <a:rPr lang="en-US" sz="2400" dirty="0" smtClean="0"/>
              <a:t>With your Right hand point you fingers at the </a:t>
            </a:r>
            <a:r>
              <a:rPr lang="en-US" sz="2400" dirty="0" smtClean="0"/>
              <a:t>sky</a:t>
            </a:r>
          </a:p>
          <a:p>
            <a:pPr marL="533400" lvl="1" indent="-5334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slice </a:t>
            </a:r>
            <a:r>
              <a:rPr lang="en-US" sz="2200" dirty="0" smtClean="0">
                <a:solidFill>
                  <a:schemeClr val="tx1"/>
                </a:solidFill>
              </a:rPr>
              <a:t>your opponent in half as if your fingers were a </a:t>
            </a:r>
            <a:r>
              <a:rPr lang="en-US" sz="2200" dirty="0" smtClean="0">
                <a:solidFill>
                  <a:schemeClr val="tx1"/>
                </a:solidFill>
              </a:rPr>
              <a:t>sword</a:t>
            </a:r>
          </a:p>
          <a:p>
            <a:pPr marL="533400" lvl="1" indent="-533400" algn="l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at </a:t>
            </a:r>
            <a:r>
              <a:rPr lang="en-US" sz="2200" dirty="0" smtClean="0">
                <a:solidFill>
                  <a:schemeClr val="tx1"/>
                </a:solidFill>
              </a:rPr>
              <a:t>the same time bending your knees into a deeper </a:t>
            </a:r>
            <a:r>
              <a:rPr lang="en-US" sz="2200" b="1" u="sng" dirty="0" smtClean="0"/>
              <a:t>horse stance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Keop</a:t>
            </a:r>
            <a:r>
              <a:rPr lang="en-US" sz="2200" dirty="0" smtClean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3124200" y="381000"/>
            <a:ext cx="2209800" cy="701040"/>
          </a:xfrm>
        </p:spPr>
        <p:txBody>
          <a:bodyPr>
            <a:noAutofit/>
          </a:bodyPr>
          <a:lstStyle/>
          <a:p>
            <a:r>
              <a:rPr lang="en-US" sz="4400" dirty="0" smtClean="0"/>
              <a:t>#4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4424" y="2967335"/>
            <a:ext cx="713515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err="1">
                <a:ln w="0"/>
                <a:effectLst>
                  <a:reflection blurRad="12700" stA="50000" endPos="50000" dist="5000" dir="5400000" sy="-100000" rotWithShape="0"/>
                </a:effectLst>
              </a:rPr>
              <a:t>Pyung</a:t>
            </a: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effectLst>
                  <a:reflection blurRad="12700" stA="50000" endPos="50000" dist="5000" dir="5400000" sy="-100000" rotWithShape="0"/>
                </a:effectLst>
              </a:rPr>
              <a:t>Ahn</a:t>
            </a: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Sa </a:t>
            </a:r>
            <a:r>
              <a:rPr lang="en-US" sz="5400" b="1" cap="all" dirty="0" err="1">
                <a:ln w="0"/>
                <a:effectLst>
                  <a:reflection blurRad="12700" stA="50000" endPos="50000" dist="5000" dir="5400000" sy="-100000" rotWithShape="0"/>
                </a:effectLst>
              </a:rPr>
              <a:t>dan</a:t>
            </a:r>
            <a:endParaRPr lang="en-US" sz="54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/>
          </p:cNvSpPr>
          <p:nvPr>
            <p:ph sz="quarter" idx="13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charset="0"/>
              <a:buNone/>
            </a:pPr>
            <a:r>
              <a:rPr lang="en-US" sz="2400" dirty="0" smtClean="0"/>
              <a:t>Look to Left 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en-US" sz="2400" dirty="0" smtClean="0"/>
              <a:t>Bring your hand to your right hip </a:t>
            </a:r>
          </a:p>
          <a:p>
            <a:pPr marL="514350" lvl="1" indent="-51435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Turn to the Left, </a:t>
            </a:r>
          </a:p>
          <a:p>
            <a:pPr marL="514350" lvl="1" indent="-51435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Double Knife-hand Block 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High Block w/ right hand &amp; Middle Block w/ left hand</a:t>
            </a:r>
            <a:r>
              <a:rPr lang="en-US" sz="2200" dirty="0" smtClean="0"/>
              <a:t>) </a:t>
            </a:r>
            <a:r>
              <a:rPr lang="en-US" sz="2200" dirty="0" smtClean="0">
                <a:solidFill>
                  <a:schemeClr val="tx1"/>
                </a:solidFill>
              </a:rPr>
              <a:t>in a </a:t>
            </a:r>
            <a:r>
              <a:rPr lang="en-US" sz="2200" b="1" u="sng" dirty="0" smtClean="0">
                <a:solidFill>
                  <a:schemeClr val="tx2">
                    <a:lumMod val="50000"/>
                  </a:schemeClr>
                </a:solidFill>
              </a:rPr>
              <a:t>Back Stance</a:t>
            </a:r>
          </a:p>
          <a:p>
            <a:pPr marL="514350" indent="-51435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en-US" sz="2400" dirty="0" smtClean="0"/>
              <a:t>Bring Hands to your left hip, Pivot 180° to the right into a </a:t>
            </a: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</a:rPr>
              <a:t>Back Stance</a:t>
            </a:r>
          </a:p>
          <a:p>
            <a:pPr marL="514350" lvl="1" indent="-51435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Double </a:t>
            </a:r>
            <a:r>
              <a:rPr lang="en-US" sz="2200" dirty="0" err="1" smtClean="0">
                <a:solidFill>
                  <a:schemeClr val="tx1"/>
                </a:solidFill>
              </a:rPr>
              <a:t>Knifehand</a:t>
            </a:r>
            <a:r>
              <a:rPr lang="en-US" sz="2200" dirty="0" smtClean="0">
                <a:solidFill>
                  <a:schemeClr val="tx1"/>
                </a:solidFill>
              </a:rPr>
              <a:t> Block (</a:t>
            </a:r>
            <a:r>
              <a:rPr lang="en-US" sz="2200" dirty="0" smtClean="0">
                <a:solidFill>
                  <a:srgbClr val="92D050"/>
                </a:solidFill>
              </a:rPr>
              <a:t>High Block w/ left hand &amp; Middle Block w/ right hand</a:t>
            </a:r>
            <a:r>
              <a:rPr lang="en-US" sz="2200" dirty="0" smtClean="0">
                <a:solidFill>
                  <a:schemeClr val="tx1"/>
                </a:solidFill>
              </a:rPr>
              <a:t>) in a </a:t>
            </a:r>
            <a:r>
              <a:rPr lang="en-US" sz="2200" b="1" u="sng" dirty="0" smtClean="0">
                <a:solidFill>
                  <a:schemeClr val="accent1">
                    <a:lumMod val="75000"/>
                  </a:schemeClr>
                </a:solidFill>
              </a:rPr>
              <a:t>Back Stance</a:t>
            </a:r>
          </a:p>
          <a:p>
            <a:pPr marL="514350" indent="-51435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en-US" sz="2400" dirty="0" smtClean="0"/>
              <a:t>Bring your hand to your front hip Pivot Left 90°</a:t>
            </a:r>
          </a:p>
          <a:p>
            <a:pPr marL="514350" lvl="1" indent="-51435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Step out into a </a:t>
            </a:r>
            <a:r>
              <a:rPr lang="en-US" sz="2200" b="1" u="sng" dirty="0" smtClean="0">
                <a:solidFill>
                  <a:schemeClr val="accent1">
                    <a:lumMod val="75000"/>
                  </a:schemeClr>
                </a:solidFill>
              </a:rPr>
              <a:t>Front Stance </a:t>
            </a:r>
            <a:r>
              <a:rPr lang="en-US" sz="2200" dirty="0" smtClean="0">
                <a:solidFill>
                  <a:schemeClr val="tx1"/>
                </a:solidFill>
              </a:rPr>
              <a:t>with your Left foot </a:t>
            </a:r>
          </a:p>
          <a:p>
            <a:pPr marL="514350" lvl="1" indent="-51435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Low X-Block </a:t>
            </a:r>
            <a:r>
              <a:rPr lang="en-US" sz="2200" dirty="0" smtClean="0"/>
              <a:t>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Right Hand On Top</a:t>
            </a:r>
            <a:r>
              <a:rPr lang="en-US" sz="2200" dirty="0" smtClean="0"/>
              <a:t>)</a:t>
            </a:r>
          </a:p>
          <a:p>
            <a:pPr marL="514350" indent="-51435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514350" indent="-514350" algn="l">
              <a:buFont typeface="Calibri" pitchFamily="34" charset="0"/>
              <a:buAutoNum type="arabicPeriod"/>
            </a:pPr>
            <a:r>
              <a:rPr lang="en-US" sz="2400" dirty="0" smtClean="0"/>
              <a:t>Step Forward (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W/ Right Foot</a:t>
            </a:r>
            <a:r>
              <a:rPr lang="en-US" sz="2400" dirty="0" smtClean="0"/>
              <a:t>)</a:t>
            </a:r>
          </a:p>
          <a:p>
            <a:pPr marL="514350" lvl="1" indent="-51435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Reinforced Two Fist Middle Block (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W/ Right Hand Blocking</a:t>
            </a:r>
            <a:r>
              <a:rPr lang="en-US" sz="2200" dirty="0" smtClean="0">
                <a:solidFill>
                  <a:schemeClr val="tx1"/>
                </a:solidFill>
              </a:rPr>
              <a:t>) into a </a:t>
            </a:r>
            <a:r>
              <a:rPr lang="en-US" sz="2200" b="1" u="sng" dirty="0" smtClean="0">
                <a:solidFill>
                  <a:schemeClr val="accent1">
                    <a:lumMod val="75000"/>
                  </a:schemeClr>
                </a:solidFill>
              </a:rPr>
              <a:t>Front Stance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sz="quarter" idx="13"/>
          </p:nvPr>
        </p:nvSpPr>
        <p:spPr>
          <a:xfrm>
            <a:off x="152400" y="1371600"/>
            <a:ext cx="8534400" cy="5334000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Calibri" pitchFamily="34" charset="0"/>
              <a:buAutoNum type="arabicPeriod" startAt="5"/>
            </a:pPr>
            <a:r>
              <a:rPr lang="en-US" sz="2400" dirty="0" smtClean="0"/>
              <a:t>Left Foot Slides Beside Right Foot 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Left Hand Drops to Belt as Right hand Chambers Over Top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Left Foot comes to Side Kick Chamber Position (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Hands Shift to Right Side</a:t>
            </a:r>
            <a:r>
              <a:rPr lang="en-US" sz="2200" dirty="0" smtClean="0">
                <a:solidFill>
                  <a:schemeClr val="tx1"/>
                </a:solidFill>
              </a:rPr>
              <a:t>)(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This is Done W/ a Sharp Snapping of the Movements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 startAt="5"/>
            </a:pPr>
            <a:r>
              <a:rPr lang="en-US" sz="2400" dirty="0" smtClean="0"/>
              <a:t>Left leg Side Kick and Left hand Side </a:t>
            </a:r>
            <a:r>
              <a:rPr lang="en-US" sz="2400" dirty="0" err="1" smtClean="0"/>
              <a:t>Backfist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rechamber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your leg leaving your left hand out</a:t>
            </a:r>
            <a:r>
              <a:rPr lang="en-US" sz="2400" dirty="0" smtClean="0"/>
              <a:t>)</a:t>
            </a:r>
            <a:endParaRPr lang="en-US" sz="2400" dirty="0"/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land in </a:t>
            </a:r>
            <a:r>
              <a:rPr lang="en-US" sz="2200" b="1" u="sng" dirty="0" smtClean="0">
                <a:solidFill>
                  <a:srgbClr val="92D050"/>
                </a:solidFill>
              </a:rPr>
              <a:t>Front Stance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with your left hand grabbing the attackers head</a:t>
            </a:r>
            <a:r>
              <a:rPr lang="en-US" sz="2200" dirty="0" smtClean="0">
                <a:solidFill>
                  <a:schemeClr val="tx1"/>
                </a:solidFill>
              </a:rPr>
              <a:t>) 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Right Elbow Smash</a:t>
            </a:r>
          </a:p>
          <a:p>
            <a:pPr marL="457200" indent="-457200" algn="l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 startAt="5"/>
            </a:pPr>
            <a:r>
              <a:rPr lang="en-US" sz="2400" dirty="0" smtClean="0"/>
              <a:t>Pivot right 90°, Left Hand on Left Waist W/ Right Hand Chambered Above it,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Horse Stance</a:t>
            </a:r>
          </a:p>
          <a:p>
            <a:pPr marL="457200" indent="-457200" algn="l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 startAt="5"/>
            </a:pPr>
            <a:r>
              <a:rPr lang="en-US" sz="2400" dirty="0" smtClean="0"/>
              <a:t>Left Foot Slide Beside Right Foot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Hands switch to right side as Right Hand Drops to Belt as Left hand Chambers Over Top</a:t>
            </a:r>
            <a:endParaRPr lang="en-US" sz="2200" dirty="0">
              <a:solidFill>
                <a:schemeClr val="tx1"/>
              </a:solidFill>
            </a:endParaRP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Right Foot comes to Side Kick Chamber Position (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Hands Shift to Left Side</a:t>
            </a:r>
            <a:r>
              <a:rPr lang="en-US" sz="2200" dirty="0" smtClean="0">
                <a:solidFill>
                  <a:schemeClr val="tx1"/>
                </a:solidFill>
              </a:rPr>
              <a:t>)(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This is Done W/ a Sharp Snapping of the Movements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>
              <a:buFont typeface="Calibri" pitchFamily="34" charset="0"/>
              <a:buAutoNum type="arabicPeriod" startAt="5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sz="quarter" idx="13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Calibri" pitchFamily="34" charset="0"/>
              <a:buAutoNum type="arabicPeriod" startAt="9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 startAt="9"/>
            </a:pPr>
            <a:r>
              <a:rPr lang="en-US" sz="2400" dirty="0" smtClean="0"/>
              <a:t>Right Side Kick and Right Side </a:t>
            </a:r>
            <a:r>
              <a:rPr lang="en-US" sz="2400" dirty="0" err="1" smtClean="0"/>
              <a:t>Backfist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>
                <a:solidFill>
                  <a:srgbClr val="92D050"/>
                </a:solidFill>
              </a:rPr>
              <a:t>rechambering</a:t>
            </a:r>
            <a:r>
              <a:rPr lang="en-US" sz="2400" dirty="0" smtClean="0">
                <a:solidFill>
                  <a:srgbClr val="92D050"/>
                </a:solidFill>
              </a:rPr>
              <a:t> your side kick and leaving your right hand out</a:t>
            </a:r>
            <a:r>
              <a:rPr lang="en-US" sz="2400" dirty="0" smtClean="0"/>
              <a:t>) 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Landing in a </a:t>
            </a:r>
            <a:r>
              <a:rPr lang="en-US" sz="2200" b="1" u="sng" dirty="0" smtClean="0">
                <a:solidFill>
                  <a:srgbClr val="92D050"/>
                </a:solidFill>
              </a:rPr>
              <a:t>Front Stance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Left Hand Elbow Smash</a:t>
            </a:r>
          </a:p>
          <a:p>
            <a:pPr marL="457200" indent="-457200" algn="l">
              <a:buFont typeface="Calibri" pitchFamily="34" charset="0"/>
              <a:buAutoNum type="arabicPeriod" startAt="9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 startAt="9"/>
            </a:pPr>
            <a:r>
              <a:rPr lang="en-US" sz="2400" dirty="0" smtClean="0"/>
              <a:t>Pivot Left 90°, Left High </a:t>
            </a:r>
            <a:r>
              <a:rPr lang="en-US" sz="2400" dirty="0" err="1" smtClean="0"/>
              <a:t>Knifehand</a:t>
            </a:r>
            <a:r>
              <a:rPr lang="en-US" sz="2400" dirty="0" smtClean="0"/>
              <a:t> Block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Right Knife-hand (</a:t>
            </a:r>
            <a:r>
              <a:rPr lang="en-US" sz="2200" dirty="0" smtClean="0">
                <a:solidFill>
                  <a:srgbClr val="92D050"/>
                </a:solidFill>
              </a:rPr>
              <a:t>Soo Do</a:t>
            </a:r>
            <a:r>
              <a:rPr lang="en-US" sz="2200" dirty="0" smtClean="0">
                <a:solidFill>
                  <a:schemeClr val="tx1"/>
                </a:solidFill>
              </a:rPr>
              <a:t>) Strike in a </a:t>
            </a:r>
            <a:r>
              <a:rPr lang="en-US" sz="2200" b="1" u="sng" dirty="0" smtClean="0">
                <a:solidFill>
                  <a:srgbClr val="92D050"/>
                </a:solidFill>
              </a:rPr>
              <a:t>Front Stance</a:t>
            </a:r>
          </a:p>
          <a:p>
            <a:pPr marL="457200" indent="-457200" algn="l">
              <a:buFont typeface="Calibri" pitchFamily="34" charset="0"/>
              <a:buAutoNum type="arabicPeriod" startAt="9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 startAt="9"/>
            </a:pPr>
            <a:r>
              <a:rPr lang="en-US" sz="2400" dirty="0" smtClean="0"/>
              <a:t>Right Front Snap Kick (</a:t>
            </a:r>
            <a:r>
              <a:rPr lang="en-US" sz="2400" dirty="0" err="1" smtClean="0">
                <a:solidFill>
                  <a:srgbClr val="92D050"/>
                </a:solidFill>
              </a:rPr>
              <a:t>rechamber</a:t>
            </a:r>
            <a:r>
              <a:rPr lang="en-US" sz="2400" dirty="0" smtClean="0"/>
              <a:t>)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Jump Forward to Right Side </a:t>
            </a:r>
            <a:r>
              <a:rPr lang="en-US" sz="2200" dirty="0" err="1" smtClean="0">
                <a:solidFill>
                  <a:schemeClr val="tx1"/>
                </a:solidFill>
              </a:rPr>
              <a:t>Backfist</a:t>
            </a:r>
            <a:r>
              <a:rPr lang="en-US" sz="2200" dirty="0" smtClean="0">
                <a:solidFill>
                  <a:schemeClr val="tx1"/>
                </a:solidFill>
              </a:rPr>
              <a:t>,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 Left Foot Landing Behind Right Heel, </a:t>
            </a:r>
            <a:r>
              <a:rPr lang="en-US" sz="2200" dirty="0" err="1" smtClean="0">
                <a:solidFill>
                  <a:schemeClr val="tx1"/>
                </a:solidFill>
              </a:rPr>
              <a:t>Keop</a:t>
            </a:r>
            <a:r>
              <a:rPr lang="en-US" sz="2200" dirty="0" smtClean="0">
                <a:solidFill>
                  <a:schemeClr val="tx1"/>
                </a:solidFill>
              </a:rPr>
              <a:t>!</a:t>
            </a:r>
          </a:p>
          <a:p>
            <a:pPr marL="457200" indent="-457200">
              <a:buFont typeface="Calibri" pitchFamily="34" charset="0"/>
              <a:buAutoNum type="arabicPeriod" startAt="9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sz="quarter" idx="13"/>
          </p:nvPr>
        </p:nvSpPr>
        <p:spPr>
          <a:xfrm>
            <a:off x="76200" y="1371600"/>
            <a:ext cx="8991600" cy="5257800"/>
          </a:xfrm>
        </p:spPr>
        <p:txBody>
          <a:bodyPr>
            <a:normAutofit/>
          </a:bodyPr>
          <a:lstStyle/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 smtClean="0"/>
              <a:t>Pivot Left 125°, Double Pushing Inside to Outside Blocks (</a:t>
            </a:r>
            <a:r>
              <a:rPr lang="en-US" sz="2400" dirty="0" smtClean="0">
                <a:solidFill>
                  <a:srgbClr val="92D050"/>
                </a:solidFill>
              </a:rPr>
              <a:t>Crossing and grabbing the lapels</a:t>
            </a:r>
            <a:r>
              <a:rPr lang="en-US" sz="2400" dirty="0" smtClean="0"/>
              <a:t>), </a:t>
            </a:r>
            <a:r>
              <a:rPr lang="en-US" sz="2400" b="1" u="sng" dirty="0" smtClean="0">
                <a:solidFill>
                  <a:srgbClr val="92D050"/>
                </a:solidFill>
              </a:rPr>
              <a:t>Front Stance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 smtClean="0"/>
              <a:t>Right leg Front Snap Kick Pulling Target W/ Right Hand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Double Middle Punch (</a:t>
            </a:r>
            <a:r>
              <a:rPr lang="en-US" sz="2200" dirty="0" smtClean="0">
                <a:solidFill>
                  <a:srgbClr val="92D050"/>
                </a:solidFill>
              </a:rPr>
              <a:t>Right Hand First</a:t>
            </a:r>
            <a:r>
              <a:rPr lang="en-US" sz="2200" dirty="0" smtClean="0">
                <a:solidFill>
                  <a:schemeClr val="tx1"/>
                </a:solidFill>
              </a:rPr>
              <a:t>) land in a </a:t>
            </a:r>
            <a:r>
              <a:rPr lang="en-US" sz="2200" b="1" u="sng" dirty="0" smtClean="0">
                <a:solidFill>
                  <a:srgbClr val="92D050"/>
                </a:solidFill>
              </a:rPr>
              <a:t>Front Stance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 smtClean="0"/>
              <a:t>Pivot Right 90°, Double Pushing Inside to Outside Blocks (</a:t>
            </a:r>
            <a:r>
              <a:rPr lang="en-US" sz="2400" dirty="0" smtClean="0">
                <a:solidFill>
                  <a:srgbClr val="92D050"/>
                </a:solidFill>
              </a:rPr>
              <a:t>Crossing and grabbing the lapels</a:t>
            </a:r>
            <a:r>
              <a:rPr lang="en-US" sz="2400" dirty="0" smtClean="0"/>
              <a:t>), </a:t>
            </a:r>
            <a:r>
              <a:rPr lang="en-US" sz="2400" b="1" u="sng" dirty="0" smtClean="0">
                <a:solidFill>
                  <a:srgbClr val="92D050"/>
                </a:solidFill>
              </a:rPr>
              <a:t>Front Stance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/>
            </a:pPr>
            <a:r>
              <a:rPr lang="en-US" sz="2400" dirty="0" smtClean="0"/>
              <a:t>Left Front Snap Kick Pulling Target W/ Left Hand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Double Middle Punch (</a:t>
            </a:r>
            <a:r>
              <a:rPr lang="en-US" sz="2200" dirty="0" smtClean="0">
                <a:solidFill>
                  <a:srgbClr val="92D050"/>
                </a:solidFill>
              </a:rPr>
              <a:t>Left First</a:t>
            </a:r>
            <a:r>
              <a:rPr lang="en-US" sz="2200" dirty="0" smtClean="0">
                <a:solidFill>
                  <a:schemeClr val="tx1"/>
                </a:solidFill>
              </a:rPr>
              <a:t>), landing in a </a:t>
            </a:r>
            <a:r>
              <a:rPr lang="en-US" sz="2200" b="1" u="sng" dirty="0" smtClean="0">
                <a:solidFill>
                  <a:srgbClr val="92D050"/>
                </a:solidFill>
              </a:rPr>
              <a:t>Front Stance </a:t>
            </a:r>
          </a:p>
          <a:p>
            <a:pPr marL="457200" indent="-457200" algn="l">
              <a:buFont typeface="Calibri" pitchFamily="34" charset="0"/>
              <a:buAutoNum type="arabicPeriod"/>
            </a:pPr>
            <a:endParaRPr lang="en-US" sz="2400" dirty="0" smtClean="0"/>
          </a:p>
        </p:txBody>
      </p:sp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2514600" y="228600"/>
            <a:ext cx="4114800" cy="701040"/>
          </a:xfrm>
        </p:spPr>
        <p:txBody>
          <a:bodyPr/>
          <a:lstStyle/>
          <a:p>
            <a:r>
              <a:rPr lang="en-US" smtClean="0"/>
              <a:t>Second Half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sz="quarter" idx="13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Calibri" pitchFamily="34" charset="0"/>
              <a:buAutoNum type="arabicPeriod" startAt="5"/>
            </a:pPr>
            <a:r>
              <a:rPr lang="en-US" sz="2400" dirty="0" smtClean="0"/>
              <a:t>Pivot Left 45°, Reinforced Two Fist Middle Block (</a:t>
            </a:r>
            <a:r>
              <a:rPr lang="en-US" sz="2400" dirty="0" smtClean="0">
                <a:solidFill>
                  <a:srgbClr val="92D050"/>
                </a:solidFill>
              </a:rPr>
              <a:t>Left Hand Blocking</a:t>
            </a:r>
            <a:r>
              <a:rPr lang="en-US" sz="2400" dirty="0" smtClean="0"/>
              <a:t>), </a:t>
            </a:r>
            <a:r>
              <a:rPr lang="en-US" sz="2400" b="1" u="sng" dirty="0" smtClean="0">
                <a:solidFill>
                  <a:srgbClr val="92D050"/>
                </a:solidFill>
              </a:rPr>
              <a:t>Back Stance</a:t>
            </a:r>
          </a:p>
          <a:p>
            <a:pPr marL="457200" indent="-457200" algn="l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 startAt="5"/>
            </a:pPr>
            <a:r>
              <a:rPr lang="en-US" sz="2400" dirty="0" smtClean="0"/>
              <a:t>Step Forward Right Foot, Reinforced Two Fist Middle Block (</a:t>
            </a:r>
            <a:r>
              <a:rPr lang="en-US" sz="2400" dirty="0" smtClean="0">
                <a:solidFill>
                  <a:srgbClr val="92D050"/>
                </a:solidFill>
              </a:rPr>
              <a:t>Right Hand Blocking</a:t>
            </a:r>
            <a:r>
              <a:rPr lang="en-US" sz="2400" dirty="0" smtClean="0"/>
              <a:t>), </a:t>
            </a:r>
            <a:r>
              <a:rPr lang="en-US" sz="2400" b="1" u="sng" dirty="0" smtClean="0">
                <a:solidFill>
                  <a:srgbClr val="92D050"/>
                </a:solidFill>
              </a:rPr>
              <a:t>Back Stance</a:t>
            </a:r>
          </a:p>
          <a:p>
            <a:pPr marL="457200" indent="-457200" algn="l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 startAt="5"/>
            </a:pPr>
            <a:r>
              <a:rPr lang="en-US" sz="2400" dirty="0" smtClean="0"/>
              <a:t>Step Forward Left Foot, Reinforced Two Fist Middle Block (</a:t>
            </a:r>
            <a:r>
              <a:rPr lang="en-US" sz="2400" dirty="0" smtClean="0">
                <a:solidFill>
                  <a:srgbClr val="92D050"/>
                </a:solidFill>
              </a:rPr>
              <a:t>Left Hand Blocking</a:t>
            </a:r>
            <a:r>
              <a:rPr lang="en-US" sz="2400" dirty="0" smtClean="0"/>
              <a:t>), </a:t>
            </a:r>
            <a:r>
              <a:rPr lang="en-US" sz="2400" b="1" u="sng" dirty="0" smtClean="0">
                <a:solidFill>
                  <a:srgbClr val="92D050"/>
                </a:solidFill>
              </a:rPr>
              <a:t>Back Stance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Pull both hands back Right Waist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Choke Grab to the attackers neck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Sliding into a </a:t>
            </a:r>
            <a:r>
              <a:rPr lang="en-US" sz="2200" b="1" u="sng" dirty="0" smtClean="0">
                <a:solidFill>
                  <a:srgbClr val="92D050"/>
                </a:solidFill>
              </a:rPr>
              <a:t>Front Stance</a:t>
            </a:r>
            <a:r>
              <a:rPr lang="en-US" sz="2200" dirty="0" smtClean="0">
                <a:solidFill>
                  <a:schemeClr val="tx1"/>
                </a:solidFill>
              </a:rPr>
              <a:t> W/ Left Foot </a:t>
            </a:r>
          </a:p>
          <a:p>
            <a:pPr marL="457200" indent="-457200" algn="l">
              <a:buFont typeface="Calibri" pitchFamily="34" charset="0"/>
              <a:buAutoNum type="arabicPeriod" startAt="5"/>
            </a:pPr>
            <a:endParaRPr lang="en-US" sz="2400" dirty="0" smtClean="0"/>
          </a:p>
          <a:p>
            <a:pPr marL="457200" indent="-457200" algn="l">
              <a:buFont typeface="Calibri" pitchFamily="34" charset="0"/>
              <a:buAutoNum type="arabicPeriod" startAt="5"/>
            </a:pPr>
            <a:r>
              <a:rPr lang="en-US" sz="2400" dirty="0" smtClean="0"/>
              <a:t>Right leg Knee attack, </a:t>
            </a:r>
            <a:r>
              <a:rPr lang="en-US" sz="2400" dirty="0" err="1" smtClean="0"/>
              <a:t>Keop</a:t>
            </a:r>
            <a:r>
              <a:rPr lang="en-US" sz="2400" dirty="0" smtClean="0"/>
              <a:t>, 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Put Right Foot Down in front of you , Pivot Left 180°</a:t>
            </a: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tx1"/>
                </a:solidFill>
              </a:rPr>
              <a:t>Middle </a:t>
            </a:r>
            <a:r>
              <a:rPr lang="en-US" sz="2200" dirty="0" err="1" smtClean="0">
                <a:solidFill>
                  <a:schemeClr val="tx1"/>
                </a:solidFill>
              </a:rPr>
              <a:t>Knifehand</a:t>
            </a:r>
            <a:r>
              <a:rPr lang="en-US" sz="2200" dirty="0" smtClean="0">
                <a:solidFill>
                  <a:schemeClr val="tx1"/>
                </a:solidFill>
              </a:rPr>
              <a:t> Block (</a:t>
            </a:r>
            <a:r>
              <a:rPr lang="en-US" sz="2200" dirty="0" smtClean="0">
                <a:solidFill>
                  <a:srgbClr val="92D050"/>
                </a:solidFill>
              </a:rPr>
              <a:t>Left Hand Blocking</a:t>
            </a:r>
            <a:r>
              <a:rPr lang="en-US" sz="2200" dirty="0" smtClean="0">
                <a:solidFill>
                  <a:schemeClr val="tx1"/>
                </a:solidFill>
              </a:rPr>
              <a:t>) land in a </a:t>
            </a:r>
            <a:r>
              <a:rPr lang="en-US" sz="2200" b="1" u="sng" dirty="0" smtClean="0">
                <a:solidFill>
                  <a:srgbClr val="92D050"/>
                </a:solidFill>
              </a:rPr>
              <a:t>Back Stance</a:t>
            </a:r>
          </a:p>
          <a:p>
            <a:pPr lvl="1" algn="l"/>
            <a:endParaRPr lang="en-US" sz="2000" dirty="0" smtClean="0"/>
          </a:p>
          <a:p>
            <a:pPr marL="457200" lvl="1" indent="-457200" algn="l">
              <a:buFont typeface="+mj-lt"/>
              <a:buAutoNum type="arabicPeriod" startAt="9"/>
            </a:pPr>
            <a:r>
              <a:rPr lang="en-US" sz="2600" dirty="0" smtClean="0">
                <a:solidFill>
                  <a:schemeClr val="tx1"/>
                </a:solidFill>
              </a:rPr>
              <a:t>Step </a:t>
            </a:r>
            <a:r>
              <a:rPr lang="en-US" sz="2600" dirty="0">
                <a:solidFill>
                  <a:schemeClr val="tx1"/>
                </a:solidFill>
              </a:rPr>
              <a:t>Forward W/ Right Foot at </a:t>
            </a:r>
            <a:r>
              <a:rPr lang="en-US" sz="2600" dirty="0" smtClean="0">
                <a:solidFill>
                  <a:schemeClr val="tx1"/>
                </a:solidFill>
              </a:rPr>
              <a:t>45° into a  </a:t>
            </a:r>
            <a:r>
              <a:rPr lang="en-US" sz="2600" b="1" u="sng" dirty="0" smtClean="0">
                <a:solidFill>
                  <a:srgbClr val="92D050"/>
                </a:solidFill>
              </a:rPr>
              <a:t>Back Stance</a:t>
            </a:r>
          </a:p>
          <a:p>
            <a:pPr marL="457200" lvl="2" indent="-457200" algn="l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Middle </a:t>
            </a:r>
            <a:r>
              <a:rPr lang="en-US" sz="2400" dirty="0" err="1">
                <a:solidFill>
                  <a:schemeClr val="tx1"/>
                </a:solidFill>
              </a:rPr>
              <a:t>Knifehand</a:t>
            </a:r>
            <a:r>
              <a:rPr lang="en-US" sz="2400" dirty="0">
                <a:solidFill>
                  <a:schemeClr val="tx1"/>
                </a:solidFill>
              </a:rPr>
              <a:t> Block (</a:t>
            </a:r>
            <a:r>
              <a:rPr lang="en-US" sz="2400" dirty="0">
                <a:solidFill>
                  <a:srgbClr val="92D050"/>
                </a:solidFill>
              </a:rPr>
              <a:t>Right Hand Blocking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marL="457200" lvl="1" indent="-457200" algn="l">
              <a:buFont typeface="Wingdings" panose="05000000000000000000" pitchFamily="2" charset="2"/>
              <a:buChar char="v"/>
            </a:pPr>
            <a:endParaRPr lang="en-US" sz="2200" b="1" u="sng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5120" y="2967335"/>
            <a:ext cx="767376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Green belt I stripe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558</TotalTime>
  <Words>823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BlackTie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Second Half</vt:lpstr>
      <vt:lpstr>PowerPoint Presentation</vt:lpstr>
      <vt:lpstr>PowerPoint Presentation</vt:lpstr>
      <vt:lpstr>PowerPoint Presentation</vt:lpstr>
      <vt:lpstr># 17</vt:lpstr>
      <vt:lpstr># 18</vt:lpstr>
      <vt:lpstr>PowerPoint Presentation</vt:lpstr>
      <vt:lpstr>#1</vt:lpstr>
      <vt:lpstr>#2</vt:lpstr>
      <vt:lpstr>PowerPoint Presentation</vt:lpstr>
      <vt:lpstr>PowerPoint Presentation</vt:lpstr>
      <vt:lpstr># 19</vt:lpstr>
      <vt:lpstr># 20</vt:lpstr>
      <vt:lpstr>PowerPoint Presentation</vt:lpstr>
      <vt:lpstr>#3</vt:lpstr>
      <vt:lpstr>#4</vt:lpstr>
    </vt:vector>
  </TitlesOfParts>
  <Company>Parsippany PAL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OfficeHelper</dc:creator>
  <cp:lastModifiedBy>james</cp:lastModifiedBy>
  <cp:revision>51</cp:revision>
  <dcterms:created xsi:type="dcterms:W3CDTF">2011-03-04T21:31:50Z</dcterms:created>
  <dcterms:modified xsi:type="dcterms:W3CDTF">2015-04-27T01:13:45Z</dcterms:modified>
</cp:coreProperties>
</file>