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78" r:id="rId2"/>
    <p:sldId id="257" r:id="rId3"/>
    <p:sldId id="279" r:id="rId4"/>
    <p:sldId id="258" r:id="rId5"/>
    <p:sldId id="259" r:id="rId6"/>
    <p:sldId id="260" r:id="rId7"/>
    <p:sldId id="261" r:id="rId8"/>
    <p:sldId id="262" r:id="rId9"/>
    <p:sldId id="263" r:id="rId10"/>
    <p:sldId id="281" r:id="rId11"/>
    <p:sldId id="265" r:id="rId12"/>
    <p:sldId id="271" r:id="rId13"/>
    <p:sldId id="272" r:id="rId14"/>
    <p:sldId id="275" r:id="rId15"/>
    <p:sldId id="276" r:id="rId16"/>
    <p:sldId id="280" r:id="rId17"/>
    <p:sldId id="266" r:id="rId18"/>
    <p:sldId id="267" r:id="rId19"/>
    <p:sldId id="268" r:id="rId20"/>
    <p:sldId id="277" r:id="rId21"/>
    <p:sldId id="282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74" d="100"/>
          <a:sy n="74" d="100"/>
        </p:scale>
        <p:origin x="1455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346EA81-4043-4446-8270-8F52F7E0FBB7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2613751-1881-4F89-A560-C25A151685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27E5-875B-4087-B25E-C80E26B5EDAD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49CA-8BD2-4834-80EB-AA1E484F24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61FFA-AC1F-4CFF-B46A-4E9F84C0E881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2655-E2CF-4204-9654-7216EE0AF0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718F10EE-8327-4EC0-BB1E-5CEE9D2FC093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2E63A43-E635-46AD-9337-1CF2D449C1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F3013-18B4-4BB2-81EE-2C5FA836D5BC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81F3B-B8C6-45B6-85D9-587A73152D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394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E9DF-653A-441D-880F-EDB17ACE552D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2CFA9-ADFD-4EC9-B251-6C68E271C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CAEEDF5-EF6F-4080-A78D-3B5DF2BE26EB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807BD9F6-C447-4C14-AC12-6FA2D9C7D3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79DD2-692E-4EE9-B352-4DD2D3A1583D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E613-7A5D-40F2-AE88-B08D7169F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C3744-8A9F-42B1-A37B-878A7D4C1D8A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B85D-562B-4084-B1BD-16BD8E4012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D8D7-7FCD-42F5-9CE9-5A5BED5875AA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1A8A-643A-425B-A27A-09A880A97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595D053-C8C0-4724-81BC-D8DB60F4CCD5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85829-B86E-4292-AC26-68EDC35D4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088F-4881-4BB7-8A7A-915D6E97C9DB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52E2-357D-4FA8-AD71-20E211E906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DCF3013-18B4-4BB2-81EE-2C5FA836D5BC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7E81F3B-B8C6-45B6-85D9-587A73152D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3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tx2"/>
        </a:buClr>
        <a:buSzPct val="80000"/>
        <a:buFont typeface="Wingdings" panose="05000000000000000000" pitchFamily="2" charset="2"/>
        <a:buChar char="v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tx2"/>
        </a:buClr>
        <a:buSzPct val="60000"/>
        <a:buFont typeface="Wingdings" panose="05000000000000000000" pitchFamily="2" charset="2"/>
        <a:buChar char="Ø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tx2"/>
        </a:buClr>
        <a:buSzPct val="80000"/>
        <a:buFont typeface="Wingdings 2" panose="05020102010507070707" pitchFamily="18" charset="2"/>
        <a:buChar char="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tx2"/>
        </a:buClr>
        <a:buSzPct val="70000"/>
        <a:buFont typeface="Wingdings" panose="05000000000000000000" pitchFamily="2" charset="2"/>
        <a:buChar char="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6868" y="1752600"/>
            <a:ext cx="5105400" cy="2868168"/>
          </a:xfrm>
        </p:spPr>
        <p:txBody>
          <a:bodyPr/>
          <a:lstStyle/>
          <a:p>
            <a:pPr algn="ctr"/>
            <a:r>
              <a:rPr lang="en-US" sz="8800" dirty="0"/>
              <a:t>Purple Belt</a:t>
            </a:r>
          </a:p>
        </p:txBody>
      </p:sp>
    </p:spTree>
    <p:extLst>
      <p:ext uri="{BB962C8B-B14F-4D97-AF65-F5344CB8AC3E}">
        <p14:creationId xmlns:p14="http://schemas.microsoft.com/office/powerpoint/2010/main" val="631195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6868" y="1752600"/>
            <a:ext cx="5105400" cy="2868168"/>
          </a:xfrm>
        </p:spPr>
        <p:txBody>
          <a:bodyPr/>
          <a:lstStyle/>
          <a:p>
            <a:pPr algn="ctr"/>
            <a:r>
              <a:rPr lang="en-US" sz="8800" dirty="0"/>
              <a:t>White Stripe</a:t>
            </a:r>
          </a:p>
        </p:txBody>
      </p:sp>
    </p:spTree>
    <p:extLst>
      <p:ext uri="{BB962C8B-B14F-4D97-AF65-F5344CB8AC3E}">
        <p14:creationId xmlns:p14="http://schemas.microsoft.com/office/powerpoint/2010/main" val="582559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886" y="2286000"/>
            <a:ext cx="8153400" cy="1470025"/>
          </a:xfrm>
          <a:prstGeom prst="rect">
            <a:avLst/>
          </a:prstGeom>
        </p:spPr>
        <p:txBody>
          <a:bodyPr vert="horz" lIns="45720" tIns="0" rIns="45720" bIns="0" anchor="b" anchorCtr="0">
            <a:normAutofit fontScale="85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88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49000">
                      <a:schemeClr val="accent1">
                        <a:lumMod val="75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</a:rPr>
              <a:t>One-Step sparring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7239000" cy="609600"/>
          </a:xfrm>
        </p:spPr>
        <p:txBody>
          <a:bodyPr>
            <a:normAutofit/>
          </a:bodyPr>
          <a:lstStyle/>
          <a:p>
            <a:r>
              <a:rPr lang="en-US" dirty="0"/>
              <a:t>#9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09600"/>
            <a:ext cx="7696200" cy="58674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400" dirty="0"/>
              <a:t>Counts: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/>
              <a:t>*</a:t>
            </a:r>
            <a:r>
              <a:rPr lang="en-US" sz="2400" dirty="0">
                <a:solidFill>
                  <a:schemeClr val="tx2"/>
                </a:solidFill>
              </a:rPr>
              <a:t>right leg back</a:t>
            </a:r>
            <a:r>
              <a:rPr lang="en-US" sz="2400" dirty="0"/>
              <a:t>* Right leg Front snap kick </a:t>
            </a:r>
          </a:p>
          <a:p>
            <a:pPr marL="704088" lvl="1" indent="-457200">
              <a:lnSpc>
                <a:spcPct val="110000"/>
              </a:lnSpc>
            </a:pPr>
            <a:r>
              <a:rPr lang="en-US" sz="2100" dirty="0"/>
              <a:t>(</a:t>
            </a:r>
            <a:r>
              <a:rPr lang="en-US" sz="2100" dirty="0">
                <a:solidFill>
                  <a:srgbClr val="7030A0"/>
                </a:solidFill>
              </a:rPr>
              <a:t>foot lands back where it started</a:t>
            </a:r>
            <a:r>
              <a:rPr lang="en-US" sz="2100" dirty="0"/>
              <a:t>)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endParaRPr lang="en-US" sz="2400" dirty="0"/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/>
              <a:t>Back kick with Right leg foot lands in front</a:t>
            </a:r>
          </a:p>
          <a:p>
            <a:pPr marL="704088" lvl="1" indent="-457200">
              <a:lnSpc>
                <a:spcPct val="110000"/>
              </a:lnSpc>
            </a:pP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right hand middle knife-hand block (</a:t>
            </a:r>
            <a:r>
              <a:rPr lang="en-US" sz="2100" dirty="0">
                <a:solidFill>
                  <a:srgbClr val="7030A0"/>
                </a:solidFill>
              </a:rPr>
              <a:t>blocking punch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in a </a:t>
            </a:r>
            <a:r>
              <a:rPr lang="en-US" sz="2100" b="1" u="sng" dirty="0">
                <a:solidFill>
                  <a:schemeClr val="tx2"/>
                </a:solidFill>
              </a:rPr>
              <a:t>back stance</a:t>
            </a:r>
            <a:endParaRPr lang="en-US" sz="2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endParaRPr lang="en-US" sz="2400" dirty="0"/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/>
              <a:t>Left hand Reverse punch.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endParaRPr lang="en-US" sz="2400" dirty="0"/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/>
              <a:t>Pushing down opponent’s punch with left hand</a:t>
            </a:r>
          </a:p>
          <a:p>
            <a:pPr marL="704088" lvl="1" indent="-457200">
              <a:lnSpc>
                <a:spcPct val="110000"/>
              </a:lnSpc>
            </a:pPr>
            <a:r>
              <a:rPr lang="en-US" sz="2100" dirty="0"/>
              <a:t>(</a:t>
            </a:r>
            <a:r>
              <a:rPr lang="en-US" sz="2100" dirty="0">
                <a:solidFill>
                  <a:srgbClr val="7030A0"/>
                </a:solidFill>
              </a:rPr>
              <a:t>simultaneously</a:t>
            </a:r>
            <a:r>
              <a:rPr lang="en-US" sz="2100" dirty="0"/>
              <a:t>) hopping on a 45 degree angle to the forward right (</a:t>
            </a:r>
            <a:r>
              <a:rPr lang="en-US" sz="2100" dirty="0">
                <a:solidFill>
                  <a:srgbClr val="7030A0"/>
                </a:solidFill>
              </a:rPr>
              <a:t>toward the #2 on the clock</a:t>
            </a:r>
            <a:r>
              <a:rPr lang="en-US" sz="2100" dirty="0"/>
              <a:t>) </a:t>
            </a:r>
          </a:p>
          <a:p>
            <a:pPr marL="704088" lvl="1" indent="-457200">
              <a:lnSpc>
                <a:spcPct val="110000"/>
              </a:lnSpc>
            </a:pPr>
            <a:r>
              <a:rPr lang="en-US" sz="2100" dirty="0"/>
              <a:t>Using your right hand to do a bear claw attack in a </a:t>
            </a:r>
            <a:r>
              <a:rPr lang="en-US" sz="2100" u="sng" dirty="0">
                <a:solidFill>
                  <a:schemeClr val="tx2"/>
                </a:solidFill>
              </a:rPr>
              <a:t>Horse stance</a:t>
            </a:r>
            <a:r>
              <a:rPr lang="en-US" sz="2100" dirty="0">
                <a:solidFill>
                  <a:schemeClr val="tx2"/>
                </a:solidFill>
              </a:rPr>
              <a:t> </a:t>
            </a:r>
            <a:r>
              <a:rPr lang="en-US" sz="2100" dirty="0" err="1"/>
              <a:t>Keop</a:t>
            </a:r>
            <a:r>
              <a:rPr lang="en-US" sz="2100" dirty="0"/>
              <a:t>!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899160"/>
          </a:xfrm>
        </p:spPr>
        <p:txBody>
          <a:bodyPr/>
          <a:lstStyle/>
          <a:p>
            <a:r>
              <a:rPr lang="en-US" dirty="0"/>
              <a:t>#10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7696200" cy="518160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400" dirty="0"/>
              <a:t>Counts: (</a:t>
            </a:r>
            <a:r>
              <a:rPr lang="en-US" sz="2400" dirty="0">
                <a:solidFill>
                  <a:schemeClr val="tx2"/>
                </a:solidFill>
              </a:rPr>
              <a:t>attacker is Left leg back</a:t>
            </a:r>
            <a:r>
              <a:rPr lang="en-US" sz="2400" dirty="0"/>
              <a:t>)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/>
              <a:t>*</a:t>
            </a:r>
            <a:r>
              <a:rPr lang="en-US" sz="2400" dirty="0">
                <a:solidFill>
                  <a:schemeClr val="tx2"/>
                </a:solidFill>
              </a:rPr>
              <a:t>left leg back</a:t>
            </a:r>
            <a:r>
              <a:rPr lang="en-US" sz="2400" dirty="0"/>
              <a:t>* Left leg Front snap kick </a:t>
            </a:r>
          </a:p>
          <a:p>
            <a:pPr marL="704088" lvl="1" indent="-457200">
              <a:lnSpc>
                <a:spcPct val="110000"/>
              </a:lnSpc>
            </a:pPr>
            <a:r>
              <a:rPr lang="en-US" sz="2100" dirty="0"/>
              <a:t>(</a:t>
            </a:r>
            <a:r>
              <a:rPr lang="en-US" sz="2100" dirty="0">
                <a:solidFill>
                  <a:srgbClr val="7030A0"/>
                </a:solidFill>
              </a:rPr>
              <a:t>foot lands back where it started</a:t>
            </a:r>
            <a:r>
              <a:rPr lang="en-US" sz="2100" dirty="0"/>
              <a:t>)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endParaRPr lang="en-US" sz="2400" dirty="0"/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/>
              <a:t>Back kick with Left leg foot lands in front,</a:t>
            </a:r>
          </a:p>
          <a:p>
            <a:pPr marL="704088" lvl="1" indent="-457200">
              <a:lnSpc>
                <a:spcPct val="110000"/>
              </a:lnSpc>
            </a:pPr>
            <a:r>
              <a:rPr lang="en-US" sz="2100" dirty="0">
                <a:solidFill>
                  <a:schemeClr val="tx1"/>
                </a:solidFill>
              </a:rPr>
              <a:t>Left hand single middle knife hand block </a:t>
            </a:r>
            <a:r>
              <a:rPr lang="en-US" sz="2100" dirty="0">
                <a:solidFill>
                  <a:srgbClr val="7030A0"/>
                </a:solidFill>
              </a:rPr>
              <a:t>(blocking punch</a:t>
            </a:r>
            <a:r>
              <a:rPr lang="en-US" sz="2100" dirty="0"/>
              <a:t>) </a:t>
            </a:r>
            <a:r>
              <a:rPr lang="en-US" sz="2100" dirty="0">
                <a:solidFill>
                  <a:schemeClr val="tx1"/>
                </a:solidFill>
              </a:rPr>
              <a:t>in a </a:t>
            </a:r>
            <a:r>
              <a:rPr lang="en-US" sz="2100" b="1" u="sng" dirty="0">
                <a:solidFill>
                  <a:schemeClr val="tx2"/>
                </a:solidFill>
              </a:rPr>
              <a:t>back stance</a:t>
            </a:r>
            <a:endParaRPr lang="en-US" sz="2100" b="1" dirty="0">
              <a:solidFill>
                <a:schemeClr val="tx2"/>
              </a:solidFill>
            </a:endParaRP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endParaRPr lang="en-US" sz="2400" dirty="0"/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/>
              <a:t>Right hand Reverse punch.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endParaRPr lang="en-US" sz="2400" dirty="0"/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/>
              <a:t>Pushing down opponent’s punch with Right hand</a:t>
            </a:r>
          </a:p>
          <a:p>
            <a:pPr marL="704088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100" dirty="0"/>
              <a:t>(</a:t>
            </a:r>
            <a:r>
              <a:rPr lang="en-US" sz="2100" dirty="0">
                <a:solidFill>
                  <a:srgbClr val="7030A0"/>
                </a:solidFill>
              </a:rPr>
              <a:t>simultaneously</a:t>
            </a:r>
            <a:r>
              <a:rPr lang="en-US" sz="2100" dirty="0"/>
              <a:t>) hopping on a 45 degree angle to the forward Left (</a:t>
            </a:r>
            <a:r>
              <a:rPr lang="en-US" sz="2100" dirty="0">
                <a:solidFill>
                  <a:srgbClr val="7030A0"/>
                </a:solidFill>
              </a:rPr>
              <a:t>toward the #10 on the clock</a:t>
            </a:r>
            <a:r>
              <a:rPr lang="en-US" sz="2100" dirty="0"/>
              <a:t>) </a:t>
            </a:r>
          </a:p>
          <a:p>
            <a:pPr marL="704088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100" dirty="0"/>
              <a:t>Using your Left hand to do a bear claw attack in a </a:t>
            </a:r>
            <a:r>
              <a:rPr lang="en-US" sz="2100" b="1" u="sng" dirty="0">
                <a:solidFill>
                  <a:schemeClr val="tx2"/>
                </a:solidFill>
              </a:rPr>
              <a:t>Horse stance</a:t>
            </a:r>
            <a:r>
              <a:rPr lang="en-US" sz="2100" dirty="0"/>
              <a:t> </a:t>
            </a:r>
            <a:r>
              <a:rPr lang="en-US" sz="2100" dirty="0" err="1"/>
              <a:t>Keop</a:t>
            </a:r>
            <a:r>
              <a:rPr lang="en-US" sz="2100" dirty="0"/>
              <a:t>!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7239000" cy="624840"/>
          </a:xfrm>
        </p:spPr>
        <p:txBody>
          <a:bodyPr/>
          <a:lstStyle/>
          <a:p>
            <a:r>
              <a:rPr lang="en-US" dirty="0"/>
              <a:t>#11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85800"/>
            <a:ext cx="7239000" cy="5769936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110000"/>
              </a:lnSpc>
              <a:buFontTx/>
              <a:buNone/>
            </a:pPr>
            <a:r>
              <a:rPr lang="en-US" sz="2400" dirty="0"/>
              <a:t>Counts: *</a:t>
            </a:r>
            <a:r>
              <a:rPr lang="en-US" sz="2400" dirty="0">
                <a:solidFill>
                  <a:schemeClr val="tx2"/>
                </a:solidFill>
              </a:rPr>
              <a:t>Start with left leg back</a:t>
            </a:r>
            <a:r>
              <a:rPr lang="en-US" sz="2400" dirty="0"/>
              <a:t>*</a:t>
            </a:r>
          </a:p>
          <a:p>
            <a:pPr marL="609600" indent="-6096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/>
              <a:t>Left leg front Snap kick </a:t>
            </a:r>
          </a:p>
          <a:p>
            <a:pPr marL="856488" lvl="1" indent="-609600">
              <a:lnSpc>
                <a:spcPct val="110000"/>
              </a:lnSpc>
            </a:pPr>
            <a:r>
              <a:rPr lang="en-US" sz="2100" dirty="0"/>
              <a:t>(</a:t>
            </a:r>
            <a:r>
              <a:rPr lang="en-US" sz="2100" dirty="0">
                <a:solidFill>
                  <a:srgbClr val="7030A0"/>
                </a:solidFill>
              </a:rPr>
              <a:t>foot lands back where it started</a:t>
            </a:r>
            <a:r>
              <a:rPr lang="en-US" sz="2100" dirty="0"/>
              <a:t>)</a:t>
            </a:r>
          </a:p>
          <a:p>
            <a:pPr marL="609600" indent="-609600">
              <a:lnSpc>
                <a:spcPct val="110000"/>
              </a:lnSpc>
              <a:buFont typeface="+mj-lt"/>
              <a:buAutoNum type="arabicPeriod"/>
            </a:pPr>
            <a:endParaRPr lang="en-US" sz="2400" dirty="0"/>
          </a:p>
          <a:p>
            <a:pPr marL="609600" indent="-6096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/>
              <a:t>Right leg Round house kick.</a:t>
            </a:r>
          </a:p>
          <a:p>
            <a:pPr marL="609600" indent="-609600">
              <a:lnSpc>
                <a:spcPct val="110000"/>
              </a:lnSpc>
              <a:buFont typeface="+mj-lt"/>
              <a:buAutoNum type="arabicPeriod"/>
            </a:pPr>
            <a:endParaRPr lang="en-US" sz="2400" dirty="0"/>
          </a:p>
          <a:p>
            <a:pPr marL="609600" indent="-6096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/>
              <a:t>Short spinning wheel kick with the Left leg (</a:t>
            </a:r>
            <a:r>
              <a:rPr lang="en-US" sz="2400" dirty="0">
                <a:solidFill>
                  <a:srgbClr val="7030A0"/>
                </a:solidFill>
              </a:rPr>
              <a:t>to opponent’s punch hand</a:t>
            </a:r>
            <a:r>
              <a:rPr lang="en-US" sz="2400" dirty="0"/>
              <a:t>) </a:t>
            </a:r>
          </a:p>
          <a:p>
            <a:pPr marL="856488" lvl="1" indent="-609600">
              <a:lnSpc>
                <a:spcPct val="110000"/>
              </a:lnSpc>
            </a:pPr>
            <a:r>
              <a:rPr lang="en-US" sz="2100" dirty="0"/>
              <a:t>foot lands in front in a </a:t>
            </a:r>
            <a:r>
              <a:rPr lang="en-US" sz="2100" b="1" u="sng" dirty="0">
                <a:solidFill>
                  <a:schemeClr val="tx2"/>
                </a:solidFill>
              </a:rPr>
              <a:t>fighting stance</a:t>
            </a:r>
            <a:endParaRPr lang="en-US" sz="2100" dirty="0"/>
          </a:p>
          <a:p>
            <a:pPr marL="609600" indent="-609600">
              <a:lnSpc>
                <a:spcPct val="110000"/>
              </a:lnSpc>
              <a:buFont typeface="+mj-lt"/>
              <a:buAutoNum type="arabicPeriod"/>
            </a:pPr>
            <a:endParaRPr lang="en-US" sz="2400" dirty="0"/>
          </a:p>
          <a:p>
            <a:pPr marL="609600" indent="-6096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/>
              <a:t>Sliding forward w/ left leg in front (</a:t>
            </a:r>
            <a:r>
              <a:rPr lang="en-US" sz="2400" dirty="0">
                <a:solidFill>
                  <a:schemeClr val="tx2"/>
                </a:solidFill>
              </a:rPr>
              <a:t>DO NOT CROSS LEGS!!!!!!!</a:t>
            </a:r>
            <a:r>
              <a:rPr lang="en-US" sz="2400" dirty="0"/>
              <a:t>)</a:t>
            </a:r>
          </a:p>
          <a:p>
            <a:pPr marL="856488" lvl="1" indent="-609600">
              <a:lnSpc>
                <a:spcPct val="110000"/>
              </a:lnSpc>
            </a:pPr>
            <a:r>
              <a:rPr lang="en-US" sz="2100" dirty="0"/>
              <a:t>Right hand Reverse punch. </a:t>
            </a:r>
            <a:r>
              <a:rPr lang="en-US" sz="2100" dirty="0" err="1"/>
              <a:t>Keop</a:t>
            </a:r>
            <a:r>
              <a:rPr lang="en-US" sz="21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614813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"/>
            <a:ext cx="7239000" cy="701040"/>
          </a:xfrm>
        </p:spPr>
        <p:txBody>
          <a:bodyPr/>
          <a:lstStyle/>
          <a:p>
            <a:r>
              <a:rPr lang="en-US" dirty="0"/>
              <a:t>#12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2000"/>
            <a:ext cx="7620000" cy="5693736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110000"/>
              </a:lnSpc>
              <a:buFontTx/>
              <a:buNone/>
            </a:pPr>
            <a:r>
              <a:rPr lang="en-US" sz="2400" dirty="0"/>
              <a:t>Counts: *</a:t>
            </a:r>
            <a:r>
              <a:rPr lang="en-US" sz="2400" dirty="0">
                <a:solidFill>
                  <a:schemeClr val="tx2"/>
                </a:solidFill>
              </a:rPr>
              <a:t>Start with right leg back</a:t>
            </a:r>
            <a:r>
              <a:rPr lang="en-US" sz="2400" dirty="0"/>
              <a:t>*</a:t>
            </a:r>
          </a:p>
          <a:p>
            <a:pPr marL="609600" indent="-6096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/>
              <a:t>Right leg front Snap kick </a:t>
            </a:r>
          </a:p>
          <a:p>
            <a:pPr marL="856488" lvl="1" indent="-609600">
              <a:lnSpc>
                <a:spcPct val="110000"/>
              </a:lnSpc>
            </a:pPr>
            <a:r>
              <a:rPr lang="en-US" sz="2100" dirty="0"/>
              <a:t>(</a:t>
            </a:r>
            <a:r>
              <a:rPr lang="en-US" sz="2100" dirty="0">
                <a:solidFill>
                  <a:srgbClr val="7030A0"/>
                </a:solidFill>
              </a:rPr>
              <a:t>foot lands back where it started</a:t>
            </a:r>
            <a:r>
              <a:rPr lang="en-US" sz="2100" dirty="0"/>
              <a:t>)</a:t>
            </a:r>
          </a:p>
          <a:p>
            <a:pPr marL="609600" indent="-609600">
              <a:lnSpc>
                <a:spcPct val="110000"/>
              </a:lnSpc>
              <a:buFont typeface="+mj-lt"/>
              <a:buAutoNum type="arabicPeriod"/>
            </a:pPr>
            <a:endParaRPr lang="en-US" sz="2400" dirty="0"/>
          </a:p>
          <a:p>
            <a:pPr marL="609600" indent="-6096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/>
              <a:t>Left leg Round house kick.</a:t>
            </a:r>
          </a:p>
          <a:p>
            <a:pPr marL="609600" indent="-609600">
              <a:lnSpc>
                <a:spcPct val="110000"/>
              </a:lnSpc>
              <a:buFont typeface="+mj-lt"/>
              <a:buAutoNum type="arabicPeriod"/>
            </a:pPr>
            <a:endParaRPr lang="en-US" sz="2400" dirty="0"/>
          </a:p>
          <a:p>
            <a:pPr marL="609600" indent="-6096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/>
              <a:t>Short spinning wheel kick with the Right leg (</a:t>
            </a:r>
            <a:r>
              <a:rPr lang="en-US" sz="2400" dirty="0">
                <a:solidFill>
                  <a:srgbClr val="7030A0"/>
                </a:solidFill>
              </a:rPr>
              <a:t>to opponent’s punch hand</a:t>
            </a:r>
            <a:r>
              <a:rPr lang="en-US" sz="2400" dirty="0"/>
              <a:t>) </a:t>
            </a:r>
          </a:p>
          <a:p>
            <a:pPr marL="856488" lvl="1" indent="-609600">
              <a:lnSpc>
                <a:spcPct val="110000"/>
              </a:lnSpc>
            </a:pPr>
            <a:r>
              <a:rPr lang="en-US" sz="2100" dirty="0"/>
              <a:t>foot lands in front in a </a:t>
            </a:r>
            <a:r>
              <a:rPr lang="en-US" sz="2100" b="1" u="sng" dirty="0">
                <a:solidFill>
                  <a:schemeClr val="tx2"/>
                </a:solidFill>
              </a:rPr>
              <a:t>fighting stance</a:t>
            </a:r>
            <a:endParaRPr lang="en-US" sz="2100" dirty="0"/>
          </a:p>
          <a:p>
            <a:pPr marL="609600" indent="-609600">
              <a:lnSpc>
                <a:spcPct val="110000"/>
              </a:lnSpc>
              <a:buFont typeface="+mj-lt"/>
              <a:buAutoNum type="arabicPeriod"/>
            </a:pPr>
            <a:endParaRPr lang="en-US" sz="2400" dirty="0"/>
          </a:p>
          <a:p>
            <a:pPr marL="609600" indent="-6096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/>
              <a:t>Sliding forward w/ Right leg in front (</a:t>
            </a:r>
            <a:r>
              <a:rPr lang="en-US" sz="2400" dirty="0">
                <a:solidFill>
                  <a:schemeClr val="tx2"/>
                </a:solidFill>
              </a:rPr>
              <a:t>DO NOT CROSS LEGS!!!!!!!</a:t>
            </a:r>
            <a:r>
              <a:rPr lang="en-US" sz="2400" dirty="0"/>
              <a:t>)</a:t>
            </a:r>
          </a:p>
          <a:p>
            <a:pPr marL="856488" lvl="1" indent="-609600">
              <a:lnSpc>
                <a:spcPct val="110000"/>
              </a:lnSpc>
            </a:pPr>
            <a:r>
              <a:rPr lang="en-US" sz="2100" dirty="0"/>
              <a:t>Left hand Reverse punch. </a:t>
            </a:r>
            <a:r>
              <a:rPr lang="en-US" sz="2100" dirty="0" err="1"/>
              <a:t>Keop</a:t>
            </a:r>
            <a:r>
              <a:rPr lang="en-US" sz="21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044024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6868" y="1752600"/>
            <a:ext cx="5105400" cy="2868168"/>
          </a:xfrm>
        </p:spPr>
        <p:txBody>
          <a:bodyPr/>
          <a:lstStyle/>
          <a:p>
            <a:pPr algn="ctr"/>
            <a:r>
              <a:rPr lang="en-US" sz="8800" dirty="0"/>
              <a:t>Blue Stripe</a:t>
            </a:r>
          </a:p>
        </p:txBody>
      </p:sp>
    </p:spTree>
    <p:extLst>
      <p:ext uri="{BB962C8B-B14F-4D97-AF65-F5344CB8AC3E}">
        <p14:creationId xmlns:p14="http://schemas.microsoft.com/office/powerpoint/2010/main" val="1162576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1524000"/>
            <a:ext cx="8153400" cy="3048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88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49000">
                      <a:schemeClr val="accent1">
                        <a:lumMod val="75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</a:rPr>
              <a:t>Self-defense</a:t>
            </a:r>
          </a:p>
          <a:p>
            <a:pPr algn="ctr"/>
            <a:r>
              <a:rPr lang="en-US" sz="88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49000">
                      <a:schemeClr val="accent1">
                        <a:lumMod val="75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</a:rPr>
              <a:t>2 Hands on 1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/>
              <a:t>#1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2000"/>
            <a:ext cx="7696200" cy="5867400"/>
          </a:xfrm>
        </p:spPr>
        <p:txBody>
          <a:bodyPr>
            <a:normAutofit fontScale="70000" lnSpcReduction="20000"/>
          </a:bodyPr>
          <a:lstStyle/>
          <a:p>
            <a:pPr marL="381000" indent="-381000">
              <a:lnSpc>
                <a:spcPct val="110000"/>
              </a:lnSpc>
              <a:buFontTx/>
              <a:buNone/>
            </a:pPr>
            <a:r>
              <a:rPr lang="en-US" sz="2400" dirty="0"/>
              <a:t>Counts: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/>
              <a:t>Shoot your right hand down to the left side</a:t>
            </a:r>
          </a:p>
          <a:p>
            <a:pPr marL="704088" lvl="1" indent="-457200">
              <a:lnSpc>
                <a:spcPct val="110000"/>
              </a:lnSpc>
            </a:pPr>
            <a:r>
              <a:rPr lang="en-US" sz="2100" dirty="0"/>
              <a:t>with your right hand wave hello (</a:t>
            </a:r>
            <a:r>
              <a:rPr lang="en-US" sz="2100" dirty="0">
                <a:solidFill>
                  <a:srgbClr val="7030A0"/>
                </a:solidFill>
              </a:rPr>
              <a:t>with a small circle form the inside to the outside</a:t>
            </a:r>
            <a:r>
              <a:rPr lang="en-US" sz="2100" dirty="0"/>
              <a:t> {</a:t>
            </a:r>
            <a:r>
              <a:rPr lang="en-US" sz="2100" dirty="0">
                <a:solidFill>
                  <a:srgbClr val="7030A0"/>
                </a:solidFill>
              </a:rPr>
              <a:t>forcing your opponent’s arm to bend</a:t>
            </a:r>
            <a:r>
              <a:rPr lang="en-US" sz="2100" dirty="0"/>
              <a:t>})</a:t>
            </a:r>
          </a:p>
          <a:p>
            <a:pPr marL="704088" lvl="1" indent="-457200">
              <a:lnSpc>
                <a:spcPct val="110000"/>
              </a:lnSpc>
            </a:pPr>
            <a:r>
              <a:rPr lang="en-US" sz="2100" dirty="0"/>
              <a:t>Grab their hand/wrist with your right hand.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endParaRPr lang="en-US" sz="2400" dirty="0"/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/>
              <a:t>Take your left hand and place it under your opponent’s bent elbow, </a:t>
            </a:r>
          </a:p>
          <a:p>
            <a:pPr marL="704088" lvl="1" indent="-457200">
              <a:lnSpc>
                <a:spcPct val="110000"/>
              </a:lnSpc>
            </a:pPr>
            <a:r>
              <a:rPr lang="en-US" sz="2100" dirty="0">
                <a:solidFill>
                  <a:schemeClr val="tx1"/>
                </a:solidFill>
              </a:rPr>
              <a:t>cross stepping with your left foot (on to the #2)</a:t>
            </a:r>
          </a:p>
          <a:p>
            <a:pPr marL="704088" lvl="1" indent="-457200">
              <a:lnSpc>
                <a:spcPct val="110000"/>
              </a:lnSpc>
            </a:pPr>
            <a:r>
              <a:rPr lang="en-US" sz="2100" dirty="0">
                <a:solidFill>
                  <a:schemeClr val="tx1"/>
                </a:solidFill>
              </a:rPr>
              <a:t>pulling down of your opponents hand (</a:t>
            </a:r>
            <a:r>
              <a:rPr lang="en-US" sz="2100" dirty="0">
                <a:solidFill>
                  <a:srgbClr val="7030A0"/>
                </a:solidFill>
              </a:rPr>
              <a:t>To your belly button</a:t>
            </a:r>
            <a:r>
              <a:rPr lang="en-US" sz="2100" dirty="0">
                <a:solidFill>
                  <a:schemeClr val="tx1"/>
                </a:solidFill>
              </a:rPr>
              <a:t>) and pushing up on their elbow (</a:t>
            </a:r>
            <a:r>
              <a:rPr lang="en-US" sz="2100" dirty="0">
                <a:solidFill>
                  <a:srgbClr val="7030A0"/>
                </a:solidFill>
              </a:rPr>
              <a:t>a levering action</a:t>
            </a:r>
            <a:r>
              <a:rPr lang="en-US" sz="2100" dirty="0">
                <a:solidFill>
                  <a:schemeClr val="tx1"/>
                </a:solidFill>
              </a:rPr>
              <a:t>)(</a:t>
            </a:r>
            <a:r>
              <a:rPr lang="en-US" sz="2100" dirty="0">
                <a:solidFill>
                  <a:srgbClr val="7030A0"/>
                </a:solidFill>
              </a:rPr>
              <a:t>Towards your front knee</a:t>
            </a:r>
            <a:r>
              <a:rPr lang="en-US" sz="2100" dirty="0">
                <a:solidFill>
                  <a:schemeClr val="tx1"/>
                </a:solidFill>
              </a:rPr>
              <a:t>) forcing their shoulder down toward your left knee.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endParaRPr lang="en-US" sz="2400" dirty="0"/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/>
              <a:t>With your left arm elbow attack to your opponent’s back. </a:t>
            </a:r>
          </a:p>
          <a:p>
            <a:pPr marL="704088" lvl="1" indent="-457200">
              <a:lnSpc>
                <a:spcPct val="110000"/>
              </a:lnSpc>
            </a:pPr>
            <a:r>
              <a:rPr lang="en-US" sz="2100" dirty="0">
                <a:solidFill>
                  <a:schemeClr val="tx1"/>
                </a:solidFill>
              </a:rPr>
              <a:t>Grab their right shoulder with your left hand, </a:t>
            </a:r>
          </a:p>
          <a:p>
            <a:pPr marL="704088" lvl="1" indent="-457200">
              <a:lnSpc>
                <a:spcPct val="110000"/>
              </a:lnSpc>
            </a:pPr>
            <a:r>
              <a:rPr lang="en-US" sz="2100" dirty="0">
                <a:solidFill>
                  <a:schemeClr val="tx1"/>
                </a:solidFill>
              </a:rPr>
              <a:t>slide your left foot behind their right foot.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endParaRPr lang="en-US" sz="2400" dirty="0"/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/>
              <a:t>Pull back on their shoulder and kick their foot forward to sweep them to the floor. </a:t>
            </a:r>
          </a:p>
          <a:p>
            <a:pPr marL="704088" lvl="1" indent="-457200">
              <a:lnSpc>
                <a:spcPct val="110000"/>
              </a:lnSpc>
            </a:pPr>
            <a:r>
              <a:rPr lang="en-US" sz="2100" dirty="0">
                <a:solidFill>
                  <a:schemeClr val="tx1"/>
                </a:solidFill>
              </a:rPr>
              <a:t>Switch their right hand from your right hand to your left hand, reverse punch, </a:t>
            </a:r>
            <a:r>
              <a:rPr lang="en-US" sz="2100" dirty="0" err="1">
                <a:solidFill>
                  <a:schemeClr val="tx1"/>
                </a:solidFill>
              </a:rPr>
              <a:t>Keop</a:t>
            </a:r>
            <a:r>
              <a:rPr lang="en-US" sz="2100" dirty="0">
                <a:solidFill>
                  <a:schemeClr val="tx1"/>
                </a:solidFill>
              </a:rPr>
              <a:t>!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239000" cy="701040"/>
          </a:xfrm>
        </p:spPr>
        <p:txBody>
          <a:bodyPr>
            <a:normAutofit/>
          </a:bodyPr>
          <a:lstStyle/>
          <a:p>
            <a:r>
              <a:rPr lang="en-US" dirty="0"/>
              <a:t>#2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14400"/>
            <a:ext cx="7696200" cy="5541336"/>
          </a:xfrm>
        </p:spPr>
        <p:txBody>
          <a:bodyPr>
            <a:normAutofit lnSpcReduction="10000"/>
          </a:bodyPr>
          <a:lstStyle/>
          <a:p>
            <a:pPr marL="609600" indent="-609600">
              <a:buFontTx/>
              <a:buNone/>
            </a:pPr>
            <a:r>
              <a:rPr lang="en-US" sz="2400" dirty="0"/>
              <a:t>Counts: </a:t>
            </a:r>
          </a:p>
          <a:p>
            <a:pPr marL="609600" indent="-609600"/>
            <a:endParaRPr lang="en-US" sz="2400" dirty="0"/>
          </a:p>
          <a:p>
            <a:pPr marL="609600" indent="-609600">
              <a:buFont typeface="+mj-lt"/>
              <a:buAutoNum type="arabicPeriod"/>
            </a:pPr>
            <a:r>
              <a:rPr lang="en-US" sz="2400" dirty="0"/>
              <a:t>Fake a spear hand attack to your opponent’s groin.</a:t>
            </a:r>
          </a:p>
          <a:p>
            <a:pPr marL="609600" indent="-609600">
              <a:buFont typeface="+mj-lt"/>
              <a:buAutoNum type="arabicPeriod"/>
            </a:pPr>
            <a:endParaRPr lang="en-US" sz="2400" dirty="0"/>
          </a:p>
          <a:p>
            <a:pPr marL="609600" indent="-609600">
              <a:buFont typeface="+mj-lt"/>
              <a:buAutoNum type="arabicPeriod"/>
            </a:pPr>
            <a:r>
              <a:rPr lang="en-US" sz="2400" dirty="0"/>
              <a:t>Reach in through your opponent’s arms and grab your fingers, </a:t>
            </a:r>
          </a:p>
          <a:p>
            <a:pPr marL="856488" lvl="1" indent="-609600"/>
            <a:r>
              <a:rPr lang="en-US" sz="2100" dirty="0">
                <a:solidFill>
                  <a:schemeClr val="tx1"/>
                </a:solidFill>
              </a:rPr>
              <a:t>pulling your hand up (</a:t>
            </a:r>
            <a:r>
              <a:rPr lang="en-US" sz="2100" dirty="0">
                <a:solidFill>
                  <a:srgbClr val="7030A0"/>
                </a:solidFill>
              </a:rPr>
              <a:t>pull up in a peeling motion</a:t>
            </a:r>
            <a:r>
              <a:rPr lang="en-US" sz="2100" dirty="0">
                <a:solidFill>
                  <a:schemeClr val="tx1"/>
                </a:solidFill>
              </a:rPr>
              <a:t>) and out of their grip.</a:t>
            </a:r>
          </a:p>
          <a:p>
            <a:pPr marL="856488" lvl="1" indent="-609600"/>
            <a:r>
              <a:rPr lang="en-US" sz="2100" dirty="0">
                <a:solidFill>
                  <a:schemeClr val="tx1"/>
                </a:solidFill>
              </a:rPr>
              <a:t>stepping back (</a:t>
            </a:r>
            <a:r>
              <a:rPr lang="en-US" sz="2100" dirty="0">
                <a:solidFill>
                  <a:schemeClr val="tx2"/>
                </a:solidFill>
              </a:rPr>
              <a:t>onto #6</a:t>
            </a:r>
            <a:r>
              <a:rPr lang="en-US" sz="2100" dirty="0">
                <a:solidFill>
                  <a:schemeClr val="tx1"/>
                </a:solidFill>
              </a:rPr>
              <a:t>) with your left leg.</a:t>
            </a:r>
          </a:p>
          <a:p>
            <a:pPr marL="609600" indent="-609600">
              <a:buFont typeface="+mj-lt"/>
              <a:buAutoNum type="arabicPeriod"/>
            </a:pPr>
            <a:endParaRPr lang="en-US" sz="2400" dirty="0"/>
          </a:p>
          <a:p>
            <a:pPr marL="609600" indent="-609600">
              <a:buFont typeface="+mj-lt"/>
              <a:buAutoNum type="arabicPeriod"/>
            </a:pPr>
            <a:r>
              <a:rPr lang="en-US" sz="2400" dirty="0"/>
              <a:t>Front leg front snap kick. (</a:t>
            </a:r>
            <a:r>
              <a:rPr lang="en-US" sz="2400" dirty="0">
                <a:solidFill>
                  <a:srgbClr val="7030A0"/>
                </a:solidFill>
              </a:rPr>
              <a:t>To the Groin</a:t>
            </a:r>
            <a:r>
              <a:rPr lang="en-US" sz="2400" dirty="0"/>
              <a:t>)</a:t>
            </a:r>
          </a:p>
          <a:p>
            <a:pPr marL="609600" indent="-609600">
              <a:buFont typeface="+mj-lt"/>
              <a:buAutoNum type="arabicPeriod"/>
            </a:pPr>
            <a:endParaRPr lang="en-US" sz="2400" dirty="0"/>
          </a:p>
          <a:p>
            <a:pPr marL="609600" indent="-609600">
              <a:buFont typeface="+mj-lt"/>
              <a:buAutoNum type="arabicPeriod"/>
            </a:pPr>
            <a:r>
              <a:rPr lang="en-US" sz="2400" dirty="0"/>
              <a:t>Front hand vertical punch to the nose, </a:t>
            </a:r>
            <a:r>
              <a:rPr lang="en-US" sz="2400" dirty="0" err="1"/>
              <a:t>Keop</a:t>
            </a:r>
            <a:r>
              <a:rPr lang="en-US" sz="2400" dirty="0"/>
              <a:t>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Grp="1"/>
          </p:cNvSpPr>
          <p:nvPr>
            <p:ph type="body" idx="4294967295"/>
          </p:nvPr>
        </p:nvSpPr>
        <p:spPr>
          <a:xfrm>
            <a:off x="0" y="228600"/>
            <a:ext cx="8229600" cy="63246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b="1" u="sng" dirty="0"/>
              <a:t>Red Stripe - Forms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Pyung</a:t>
            </a:r>
            <a:r>
              <a:rPr lang="en-US" dirty="0"/>
              <a:t> </a:t>
            </a:r>
            <a:r>
              <a:rPr lang="en-US" dirty="0" err="1"/>
              <a:t>Ahn</a:t>
            </a:r>
            <a:r>
              <a:rPr lang="en-US" dirty="0"/>
              <a:t> </a:t>
            </a:r>
            <a:r>
              <a:rPr lang="en-US" dirty="0" err="1"/>
              <a:t>Ee</a:t>
            </a:r>
            <a:r>
              <a:rPr lang="en-US" dirty="0"/>
              <a:t> Dan</a:t>
            </a:r>
          </a:p>
          <a:p>
            <a:pPr>
              <a:lnSpc>
                <a:spcPct val="90000"/>
              </a:lnSpc>
            </a:pPr>
            <a:endParaRPr lang="en-US" b="1" u="sng" dirty="0"/>
          </a:p>
          <a:p>
            <a:pPr marL="0" indent="0">
              <a:lnSpc>
                <a:spcPct val="90000"/>
              </a:lnSpc>
              <a:buNone/>
            </a:pPr>
            <a:r>
              <a:rPr lang="en-US" b="1" u="sng" dirty="0"/>
              <a:t>White Stripe – One Step Sparring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One Step Sparring 9 - 12</a:t>
            </a:r>
          </a:p>
          <a:p>
            <a:pPr>
              <a:lnSpc>
                <a:spcPct val="90000"/>
              </a:lnSpc>
            </a:pPr>
            <a:endParaRPr lang="en-US" b="1" u="sng" dirty="0"/>
          </a:p>
          <a:p>
            <a:pPr marL="0" indent="0">
              <a:lnSpc>
                <a:spcPct val="90000"/>
              </a:lnSpc>
              <a:buNone/>
            </a:pPr>
            <a:r>
              <a:rPr lang="en-US" b="1" u="sng" dirty="0"/>
              <a:t>Blue Stripe – Self Defense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Two on One 1 – 3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r>
              <a:rPr lang="en-US" b="1" u="sng" dirty="0"/>
              <a:t>Blue Belt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All Yellow and Orange Belt Material, Plus: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Pyung</a:t>
            </a:r>
            <a:r>
              <a:rPr lang="en-US" dirty="0"/>
              <a:t> </a:t>
            </a:r>
            <a:r>
              <a:rPr lang="en-US" dirty="0" err="1"/>
              <a:t>Ahn</a:t>
            </a:r>
            <a:r>
              <a:rPr lang="en-US" dirty="0"/>
              <a:t> </a:t>
            </a:r>
            <a:r>
              <a:rPr lang="en-US" dirty="0" err="1"/>
              <a:t>Ee</a:t>
            </a:r>
            <a:r>
              <a:rPr lang="en-US" dirty="0"/>
              <a:t> Dan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One Step Sparring 9 - 12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Two on One 1 – 3</a:t>
            </a:r>
          </a:p>
          <a:p>
            <a:pPr marL="292608" lvl="1" indent="0">
              <a:lnSpc>
                <a:spcPct val="90000"/>
              </a:lnSpc>
              <a:buNone/>
            </a:pPr>
            <a:endParaRPr lang="en-US" dirty="0"/>
          </a:p>
          <a:p>
            <a:pPr marL="292608" lvl="1" indent="0">
              <a:lnSpc>
                <a:spcPct val="90000"/>
              </a:lnSpc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7239000" cy="624840"/>
          </a:xfrm>
        </p:spPr>
        <p:txBody>
          <a:bodyPr/>
          <a:lstStyle/>
          <a:p>
            <a:r>
              <a:rPr lang="en-US" dirty="0"/>
              <a:t>#3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85800"/>
            <a:ext cx="7620000" cy="5769936"/>
          </a:xfrm>
        </p:spPr>
        <p:txBody>
          <a:bodyPr>
            <a:normAutofit/>
          </a:bodyPr>
          <a:lstStyle/>
          <a:p>
            <a:pPr marL="533400" indent="-533400">
              <a:buFontTx/>
              <a:buNone/>
            </a:pPr>
            <a:r>
              <a:rPr lang="en-US" sz="2400" dirty="0"/>
              <a:t>Counts:</a:t>
            </a:r>
          </a:p>
          <a:p>
            <a:pPr marL="533400" indent="-533400">
              <a:buFont typeface="+mj-lt"/>
              <a:buAutoNum type="arabicPeriod"/>
            </a:pPr>
            <a:r>
              <a:rPr lang="en-US" sz="2400" dirty="0"/>
              <a:t>Cross step with your Right leg (</a:t>
            </a:r>
            <a:r>
              <a:rPr lang="en-US" sz="2400" dirty="0">
                <a:solidFill>
                  <a:schemeClr val="tx2"/>
                </a:solidFill>
              </a:rPr>
              <a:t>onto the #10</a:t>
            </a:r>
            <a:r>
              <a:rPr lang="en-US" sz="2400" dirty="0"/>
              <a:t>)</a:t>
            </a:r>
          </a:p>
          <a:p>
            <a:pPr marL="780288" lvl="1" indent="-533400"/>
            <a:r>
              <a:rPr lang="en-US" sz="2100" dirty="0">
                <a:solidFill>
                  <a:schemeClr val="tx1"/>
                </a:solidFill>
              </a:rPr>
              <a:t>shooting your right hand downward (</a:t>
            </a:r>
            <a:r>
              <a:rPr lang="en-US" sz="2100" dirty="0">
                <a:solidFill>
                  <a:srgbClr val="7030A0"/>
                </a:solidFill>
              </a:rPr>
              <a:t>loosening the grip of your opponent</a:t>
            </a:r>
            <a:r>
              <a:rPr lang="en-US" sz="2100" dirty="0">
                <a:solidFill>
                  <a:schemeClr val="tx1"/>
                </a:solidFill>
              </a:rPr>
              <a:t>)</a:t>
            </a:r>
          </a:p>
          <a:p>
            <a:pPr marL="533400" indent="-533400">
              <a:buFont typeface="+mj-lt"/>
              <a:buAutoNum type="arabicPeriod"/>
            </a:pPr>
            <a:endParaRPr lang="en-US" sz="2400" dirty="0"/>
          </a:p>
          <a:p>
            <a:pPr marL="533400" indent="-533400">
              <a:buFont typeface="+mj-lt"/>
              <a:buAutoNum type="arabicPeriod"/>
            </a:pPr>
            <a:r>
              <a:rPr lang="en-US" sz="2400" dirty="0"/>
              <a:t>Slap the top hand of your opponent with the palm of your left hand. </a:t>
            </a:r>
          </a:p>
          <a:p>
            <a:pPr marL="780288" lvl="1" indent="-533400"/>
            <a:r>
              <a:rPr lang="en-US" sz="2100" dirty="0">
                <a:solidFill>
                  <a:schemeClr val="tx1"/>
                </a:solidFill>
              </a:rPr>
              <a:t>Grab like </a:t>
            </a:r>
            <a:r>
              <a:rPr lang="en-US" sz="2100" dirty="0" err="1">
                <a:solidFill>
                  <a:schemeClr val="tx1"/>
                </a:solidFill>
              </a:rPr>
              <a:t>pac</a:t>
            </a:r>
            <a:r>
              <a:rPr lang="en-US" sz="2100" dirty="0">
                <a:solidFill>
                  <a:schemeClr val="tx1"/>
                </a:solidFill>
              </a:rPr>
              <a:t>-man (</a:t>
            </a:r>
            <a:r>
              <a:rPr lang="en-US" sz="2100" dirty="0">
                <a:solidFill>
                  <a:srgbClr val="7030A0"/>
                </a:solidFill>
              </a:rPr>
              <a:t>with your pinky finger grabbing their pinky finger</a:t>
            </a:r>
            <a:r>
              <a:rPr lang="en-US" sz="2100" dirty="0">
                <a:solidFill>
                  <a:schemeClr val="tx1"/>
                </a:solidFill>
              </a:rPr>
              <a:t>)</a:t>
            </a:r>
          </a:p>
          <a:p>
            <a:pPr marL="780288" lvl="1" indent="-533400"/>
            <a:r>
              <a:rPr lang="en-US" sz="2100" dirty="0">
                <a:solidFill>
                  <a:schemeClr val="tx1"/>
                </a:solidFill>
              </a:rPr>
              <a:t>peel your opponent’s hand off of your wrist. </a:t>
            </a:r>
          </a:p>
          <a:p>
            <a:pPr marL="780288" lvl="1" indent="-533400"/>
            <a:r>
              <a:rPr lang="en-US" sz="2100" dirty="0">
                <a:solidFill>
                  <a:schemeClr val="tx1"/>
                </a:solidFill>
              </a:rPr>
              <a:t>Lift  their hand up and over your head as you step back around with your right leg (</a:t>
            </a:r>
            <a:r>
              <a:rPr lang="en-US" sz="2100" dirty="0">
                <a:solidFill>
                  <a:srgbClr val="7030A0"/>
                </a:solidFill>
              </a:rPr>
              <a:t>on to the # 6</a:t>
            </a:r>
            <a:r>
              <a:rPr lang="en-US" sz="2100" dirty="0">
                <a:solidFill>
                  <a:schemeClr val="tx1"/>
                </a:solidFill>
              </a:rPr>
              <a:t>)</a:t>
            </a:r>
          </a:p>
          <a:p>
            <a:pPr marL="533400" indent="-533400">
              <a:buFont typeface="+mj-lt"/>
              <a:buAutoNum type="arabicPeriod"/>
            </a:pPr>
            <a:endParaRPr lang="en-US" sz="2400" dirty="0"/>
          </a:p>
          <a:p>
            <a:pPr marL="533400" indent="-533400">
              <a:buFont typeface="+mj-lt"/>
              <a:buAutoNum type="arabicPeriod"/>
            </a:pPr>
            <a:r>
              <a:rPr lang="en-US" sz="2400" dirty="0"/>
              <a:t>Reverse punch with your right hand, </a:t>
            </a:r>
            <a:r>
              <a:rPr lang="en-US" sz="2400" dirty="0" err="1"/>
              <a:t>Keop</a:t>
            </a:r>
            <a:r>
              <a:rPr lang="en-US" sz="2400" dirty="0"/>
              <a:t>!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7239000" cy="624840"/>
          </a:xfrm>
        </p:spPr>
        <p:txBody>
          <a:bodyPr/>
          <a:lstStyle/>
          <a:p>
            <a:r>
              <a:rPr lang="en-US" dirty="0"/>
              <a:t>#4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85800"/>
            <a:ext cx="7620000" cy="5769936"/>
          </a:xfrm>
        </p:spPr>
        <p:txBody>
          <a:bodyPr>
            <a:normAutofit/>
          </a:bodyPr>
          <a:lstStyle/>
          <a:p>
            <a:pPr marL="533400" indent="-533400">
              <a:buFontTx/>
              <a:buNone/>
            </a:pPr>
            <a:r>
              <a:rPr lang="en-US" sz="2400" dirty="0"/>
              <a:t>The nature of this technique, when performed improperly, often results in injury to the attacking partner, as such it has been removed from the Purple Belt Curriculum.</a:t>
            </a:r>
          </a:p>
          <a:p>
            <a:pPr marL="533400" indent="-533400">
              <a:buFontTx/>
              <a:buNone/>
            </a:pPr>
            <a:endParaRPr lang="en-US" sz="2400" dirty="0"/>
          </a:p>
          <a:p>
            <a:pPr marL="533400" indent="-533400">
              <a:buFontTx/>
              <a:buNone/>
            </a:pPr>
            <a:r>
              <a:rPr lang="en-US" sz="2400" dirty="0"/>
              <a:t>When a student is requested to demonstrate Two Hands on One #4 the are to respond:</a:t>
            </a:r>
          </a:p>
          <a:p>
            <a:pPr marL="533400" indent="-533400">
              <a:buFontTx/>
              <a:buNone/>
            </a:pPr>
            <a:endParaRPr lang="en-US" sz="2400" dirty="0"/>
          </a:p>
          <a:p>
            <a:pPr marL="533400" indent="-533400">
              <a:buFontTx/>
              <a:buNone/>
            </a:pPr>
            <a:r>
              <a:rPr lang="en-US" sz="2400" dirty="0"/>
              <a:t>“Too dangerous!”</a:t>
            </a:r>
          </a:p>
        </p:txBody>
      </p:sp>
    </p:spTree>
    <p:extLst>
      <p:ext uri="{BB962C8B-B14F-4D97-AF65-F5344CB8AC3E}">
        <p14:creationId xmlns:p14="http://schemas.microsoft.com/office/powerpoint/2010/main" val="3879003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6868" y="1752600"/>
            <a:ext cx="5105400" cy="2868168"/>
          </a:xfrm>
        </p:spPr>
        <p:txBody>
          <a:bodyPr/>
          <a:lstStyle/>
          <a:p>
            <a:pPr algn="ctr"/>
            <a:r>
              <a:rPr lang="en-US" sz="8800" dirty="0"/>
              <a:t>Red Stripe</a:t>
            </a:r>
          </a:p>
        </p:txBody>
      </p:sp>
    </p:spTree>
    <p:extLst>
      <p:ext uri="{BB962C8B-B14F-4D97-AF65-F5344CB8AC3E}">
        <p14:creationId xmlns:p14="http://schemas.microsoft.com/office/powerpoint/2010/main" val="1933170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886" y="2286000"/>
            <a:ext cx="8153400" cy="1470025"/>
          </a:xfrm>
          <a:prstGeom prst="rect">
            <a:avLst/>
          </a:prstGeom>
        </p:spPr>
        <p:txBody>
          <a:bodyPr vert="horz" lIns="45720" tIns="0" rIns="45720" bIns="0" anchor="b" anchorCtr="0">
            <a:normAutofit fontScale="85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8800" cap="none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49000">
                      <a:schemeClr val="accent1">
                        <a:lumMod val="75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</a:rPr>
              <a:t>Pyung</a:t>
            </a:r>
            <a:r>
              <a:rPr lang="en-US" sz="88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49000">
                      <a:schemeClr val="accent1">
                        <a:lumMod val="75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</a:rPr>
              <a:t> </a:t>
            </a:r>
            <a:r>
              <a:rPr lang="en-US" sz="8800" cap="none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49000">
                      <a:schemeClr val="accent1">
                        <a:lumMod val="75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</a:rPr>
              <a:t>Ahn</a:t>
            </a:r>
            <a:r>
              <a:rPr lang="en-US" sz="88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49000">
                      <a:schemeClr val="accent1">
                        <a:lumMod val="75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</a:rPr>
              <a:t> </a:t>
            </a:r>
            <a:r>
              <a:rPr lang="en-US" sz="8800" cap="none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49000">
                      <a:schemeClr val="accent1">
                        <a:lumMod val="75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</a:rPr>
              <a:t>Ee</a:t>
            </a:r>
            <a:r>
              <a:rPr lang="en-US" sz="88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49000">
                      <a:schemeClr val="accent1">
                        <a:lumMod val="75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</a:rPr>
              <a:t> Dan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/>
              <a:t>Start in </a:t>
            </a:r>
            <a:br>
              <a:rPr lang="en-US" sz="2800" dirty="0"/>
            </a:br>
            <a:r>
              <a:rPr lang="en-US" sz="2800" dirty="0"/>
              <a:t>chum be </a:t>
            </a:r>
            <a:br>
              <a:rPr lang="en-US" sz="2800" dirty="0"/>
            </a:br>
            <a:r>
              <a:rPr lang="en-US" sz="2800" dirty="0"/>
              <a:t>(ready Stance)</a:t>
            </a:r>
          </a:p>
        </p:txBody>
      </p:sp>
      <p:sp>
        <p:nvSpPr>
          <p:cNvPr id="16386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609600" indent="-609600">
              <a:buFontTx/>
              <a:buNone/>
            </a:pPr>
            <a:r>
              <a:rPr lang="en-US" sz="2400" dirty="0"/>
              <a:t>Look to Left </a:t>
            </a:r>
          </a:p>
          <a:p>
            <a:pPr marL="609600" indent="-609600">
              <a:buFontTx/>
              <a:buAutoNum type="arabicPeriod"/>
            </a:pPr>
            <a:endParaRPr lang="en-US" sz="2400" dirty="0"/>
          </a:p>
          <a:p>
            <a:pPr marL="609600" indent="-609600">
              <a:lnSpc>
                <a:spcPct val="120000"/>
              </a:lnSpc>
              <a:buFontTx/>
              <a:buAutoNum type="arabicPeriod"/>
            </a:pPr>
            <a:r>
              <a:rPr lang="en-US" sz="2400" dirty="0"/>
              <a:t>Pivot Left, Double Forearm Block (</a:t>
            </a:r>
            <a:r>
              <a:rPr lang="en-US" sz="2400" i="1" dirty="0">
                <a:solidFill>
                  <a:schemeClr val="bg2">
                    <a:lumMod val="50000"/>
                  </a:schemeClr>
                </a:solidFill>
              </a:rPr>
              <a:t>High block w/ right hand &amp; Middle Block w/ left hand</a:t>
            </a:r>
            <a:r>
              <a:rPr lang="en-US" sz="2400" dirty="0"/>
              <a:t>) in a </a:t>
            </a:r>
            <a:r>
              <a:rPr lang="en-US" sz="2400" b="1" u="sng" dirty="0">
                <a:solidFill>
                  <a:schemeClr val="tx2"/>
                </a:solidFill>
              </a:rPr>
              <a:t>Back Stance</a:t>
            </a:r>
          </a:p>
          <a:p>
            <a:pPr marL="609600" indent="-609600">
              <a:lnSpc>
                <a:spcPct val="120000"/>
              </a:lnSpc>
              <a:buFontTx/>
              <a:buAutoNum type="arabicPeriod"/>
            </a:pPr>
            <a:endParaRPr lang="en-US" sz="2400" dirty="0"/>
          </a:p>
          <a:p>
            <a:pPr marL="609600" indent="-609600">
              <a:lnSpc>
                <a:spcPct val="120000"/>
              </a:lnSpc>
              <a:buFontTx/>
              <a:buAutoNum type="arabicPeriod"/>
            </a:pPr>
            <a:r>
              <a:rPr lang="en-US" sz="2400" dirty="0"/>
              <a:t>Bring Right Hand Down Slowly (</a:t>
            </a:r>
            <a:r>
              <a:rPr lang="en-US" sz="2400" i="1" dirty="0">
                <a:solidFill>
                  <a:schemeClr val="bg2">
                    <a:lumMod val="50000"/>
                  </a:schemeClr>
                </a:solidFill>
              </a:rPr>
              <a:t>to your right hip</a:t>
            </a:r>
            <a:r>
              <a:rPr lang="en-US" sz="2400" dirty="0"/>
              <a:t>)</a:t>
            </a:r>
          </a:p>
          <a:p>
            <a:pPr marL="856488" lvl="1" indent="-609600">
              <a:lnSpc>
                <a:spcPct val="120000"/>
              </a:lnSpc>
              <a:buClrTx/>
            </a:pPr>
            <a:r>
              <a:rPr lang="en-US" sz="2100" dirty="0">
                <a:solidFill>
                  <a:schemeClr val="tx1"/>
                </a:solidFill>
              </a:rPr>
              <a:t>lower your Left Hand horizontally in front of your body</a:t>
            </a:r>
          </a:p>
          <a:p>
            <a:pPr marL="856488" lvl="1" indent="-609600">
              <a:lnSpc>
                <a:spcPct val="120000"/>
              </a:lnSpc>
              <a:buClrTx/>
            </a:pPr>
            <a:r>
              <a:rPr lang="en-US" sz="2100" dirty="0">
                <a:solidFill>
                  <a:schemeClr val="tx1"/>
                </a:solidFill>
              </a:rPr>
              <a:t>Uppercut with your Right hand (</a:t>
            </a:r>
            <a:r>
              <a:rPr lang="en-US" sz="2100" dirty="0">
                <a:solidFill>
                  <a:schemeClr val="tx2">
                    <a:lumMod val="75000"/>
                  </a:schemeClr>
                </a:solidFill>
              </a:rPr>
              <a:t>left hand inside your right elbow</a:t>
            </a:r>
            <a:r>
              <a:rPr lang="en-US" sz="2100" dirty="0">
                <a:solidFill>
                  <a:schemeClr val="tx1"/>
                </a:solidFill>
              </a:rPr>
              <a:t>) </a:t>
            </a:r>
          </a:p>
          <a:p>
            <a:pPr marL="856488" lvl="1" indent="-609600">
              <a:lnSpc>
                <a:spcPct val="120000"/>
              </a:lnSpc>
              <a:buClr>
                <a:schemeClr val="tx2">
                  <a:lumMod val="50000"/>
                </a:schemeClr>
              </a:buClr>
            </a:pPr>
            <a:r>
              <a:rPr lang="en-US" sz="2100" dirty="0">
                <a:solidFill>
                  <a:schemeClr val="tx1"/>
                </a:solidFill>
              </a:rPr>
              <a:t>Quickly After Uppercut lift your front foot to the knee of your rear leg step down (</a:t>
            </a:r>
            <a:r>
              <a:rPr lang="en-US" sz="2100" dirty="0">
                <a:solidFill>
                  <a:schemeClr val="tx2"/>
                </a:solidFill>
              </a:rPr>
              <a:t>onto #12</a:t>
            </a:r>
            <a:r>
              <a:rPr lang="en-US" sz="2100" dirty="0">
                <a:solidFill>
                  <a:schemeClr val="tx1"/>
                </a:solidFill>
              </a:rPr>
              <a:t>) doing a Left hand Side Punch in a </a:t>
            </a:r>
            <a:r>
              <a:rPr lang="en-US" sz="2100" b="1" u="sng" dirty="0">
                <a:solidFill>
                  <a:schemeClr val="tx2"/>
                </a:solidFill>
              </a:rPr>
              <a:t>horse stance</a:t>
            </a:r>
            <a:r>
              <a:rPr lang="en-US" sz="2100" dirty="0">
                <a:solidFill>
                  <a:schemeClr val="tx1"/>
                </a:solidFill>
              </a:rPr>
              <a:t>.</a:t>
            </a:r>
          </a:p>
          <a:p>
            <a:pPr marL="609600" indent="-609600">
              <a:lnSpc>
                <a:spcPct val="120000"/>
              </a:lnSpc>
              <a:buFontTx/>
              <a:buAutoNum type="arabicPeriod"/>
            </a:pPr>
            <a:endParaRPr lang="en-US" sz="2400" dirty="0"/>
          </a:p>
          <a:p>
            <a:pPr marL="609600" indent="-609600">
              <a:lnSpc>
                <a:spcPct val="120000"/>
              </a:lnSpc>
              <a:buFontTx/>
              <a:buAutoNum type="arabicPeriod"/>
            </a:pPr>
            <a:r>
              <a:rPr lang="en-US" sz="2400" dirty="0"/>
              <a:t>Turn Body to Right 180°, Double Forearm Block (</a:t>
            </a:r>
            <a:r>
              <a:rPr lang="en-US" sz="2400" i="1" dirty="0">
                <a:solidFill>
                  <a:schemeClr val="bg2">
                    <a:lumMod val="50000"/>
                  </a:schemeClr>
                </a:solidFill>
              </a:rPr>
              <a:t>High block w/ left hand &amp; Middle Block w/ right hand</a:t>
            </a:r>
            <a:r>
              <a:rPr lang="en-US" sz="2400" dirty="0"/>
              <a:t>) in a </a:t>
            </a:r>
            <a:r>
              <a:rPr lang="en-US" sz="2400" b="1" u="sng" dirty="0">
                <a:solidFill>
                  <a:schemeClr val="tx2"/>
                </a:solidFill>
              </a:rPr>
              <a:t>Back Stance</a:t>
            </a:r>
          </a:p>
          <a:p>
            <a:pPr marL="609600" indent="-609600">
              <a:lnSpc>
                <a:spcPct val="120000"/>
              </a:lnSpc>
              <a:buFontTx/>
              <a:buAutoNum type="arabicPeriod"/>
            </a:pPr>
            <a:endParaRPr lang="en-US" sz="2400" dirty="0"/>
          </a:p>
          <a:p>
            <a:pPr marL="609600" indent="-609600">
              <a:lnSpc>
                <a:spcPct val="120000"/>
              </a:lnSpc>
              <a:buFontTx/>
              <a:buAutoNum type="arabicPeriod"/>
            </a:pPr>
            <a:r>
              <a:rPr lang="en-US" sz="2400" dirty="0"/>
              <a:t>Bring Left Hand Down Slowly (</a:t>
            </a:r>
            <a:r>
              <a:rPr lang="en-US" sz="2400" i="1" dirty="0">
                <a:solidFill>
                  <a:schemeClr val="bg2">
                    <a:lumMod val="50000"/>
                  </a:schemeClr>
                </a:solidFill>
              </a:rPr>
              <a:t>to your Left hip</a:t>
            </a:r>
            <a:r>
              <a:rPr lang="en-US" sz="2400" dirty="0"/>
              <a:t>),</a:t>
            </a:r>
          </a:p>
          <a:p>
            <a:pPr marL="856488" lvl="1" indent="-609600">
              <a:lnSpc>
                <a:spcPct val="120000"/>
              </a:lnSpc>
              <a:buClrTx/>
            </a:pPr>
            <a:r>
              <a:rPr lang="en-US" sz="2100" dirty="0">
                <a:solidFill>
                  <a:schemeClr val="tx1"/>
                </a:solidFill>
              </a:rPr>
              <a:t>lower your Right Hand horizontally in front of your body</a:t>
            </a:r>
          </a:p>
          <a:p>
            <a:pPr marL="856488" lvl="1" indent="-609600">
              <a:lnSpc>
                <a:spcPct val="120000"/>
              </a:lnSpc>
              <a:buClrTx/>
            </a:pPr>
            <a:r>
              <a:rPr lang="en-US" sz="2100" dirty="0">
                <a:solidFill>
                  <a:schemeClr val="tx1"/>
                </a:solidFill>
              </a:rPr>
              <a:t>Uppercut with your Left hand (</a:t>
            </a:r>
            <a:r>
              <a:rPr lang="en-US" sz="2100" i="1" dirty="0">
                <a:solidFill>
                  <a:schemeClr val="tx2">
                    <a:lumMod val="75000"/>
                  </a:schemeClr>
                </a:solidFill>
              </a:rPr>
              <a:t>Right hand inside your Left elbow</a:t>
            </a:r>
            <a:r>
              <a:rPr lang="en-US" sz="2100" dirty="0">
                <a:solidFill>
                  <a:schemeClr val="tx1"/>
                </a:solidFill>
              </a:rPr>
              <a:t>)</a:t>
            </a:r>
          </a:p>
          <a:p>
            <a:pPr marL="856488" lvl="1" indent="-609600">
              <a:lnSpc>
                <a:spcPct val="120000"/>
              </a:lnSpc>
              <a:buClrTx/>
            </a:pPr>
            <a:r>
              <a:rPr lang="en-US" sz="2100" dirty="0">
                <a:solidFill>
                  <a:schemeClr val="tx1"/>
                </a:solidFill>
              </a:rPr>
              <a:t>Quickly After Uppercut, lifting your front foot to the knee of your rear leg step down (</a:t>
            </a:r>
            <a:r>
              <a:rPr lang="en-US" sz="2100" dirty="0">
                <a:solidFill>
                  <a:schemeClr val="tx2"/>
                </a:solidFill>
              </a:rPr>
              <a:t>onto #12</a:t>
            </a:r>
            <a:r>
              <a:rPr lang="en-US" sz="2100" dirty="0">
                <a:solidFill>
                  <a:schemeClr val="tx1"/>
                </a:solidFill>
              </a:rPr>
              <a:t>) doing a Right hand Side Punch in a </a:t>
            </a:r>
            <a:r>
              <a:rPr lang="en-US" sz="2100" b="1" u="sng" dirty="0">
                <a:solidFill>
                  <a:schemeClr val="tx2"/>
                </a:solidFill>
              </a:rPr>
              <a:t>horse stance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/>
          </p:cNvSpPr>
          <p:nvPr>
            <p:ph type="body" idx="4294967295"/>
          </p:nvPr>
        </p:nvSpPr>
        <p:spPr>
          <a:xfrm>
            <a:off x="0" y="304800"/>
            <a:ext cx="8229600" cy="6096000"/>
          </a:xfrm>
        </p:spPr>
        <p:txBody>
          <a:bodyPr>
            <a:normAutofit fontScale="62500" lnSpcReduction="20000"/>
          </a:bodyPr>
          <a:lstStyle/>
          <a:p>
            <a:pPr marL="533400" indent="-533400">
              <a:lnSpc>
                <a:spcPct val="120000"/>
              </a:lnSpc>
              <a:buFontTx/>
              <a:buAutoNum type="arabicPeriod" startAt="5"/>
            </a:pPr>
            <a:r>
              <a:rPr lang="en-US" sz="2400" dirty="0"/>
              <a:t>Left Foot Step 90° to Center Line</a:t>
            </a:r>
          </a:p>
          <a:p>
            <a:pPr marL="780288" lvl="1" indent="-533400">
              <a:lnSpc>
                <a:spcPct val="120000"/>
              </a:lnSpc>
              <a:buClr>
                <a:schemeClr val="tx2">
                  <a:lumMod val="50000"/>
                </a:schemeClr>
              </a:buClr>
            </a:pPr>
            <a:r>
              <a:rPr lang="en-US" sz="2100" dirty="0">
                <a:solidFill>
                  <a:schemeClr val="tx1"/>
                </a:solidFill>
              </a:rPr>
              <a:t>Bring Right Foot to Side Kick Chamber Facing to the Back</a:t>
            </a:r>
          </a:p>
          <a:p>
            <a:pPr marL="780288" lvl="1" indent="-533400">
              <a:lnSpc>
                <a:spcPct val="120000"/>
              </a:lnSpc>
              <a:buClr>
                <a:schemeClr val="tx2">
                  <a:lumMod val="50000"/>
                </a:schemeClr>
              </a:buClr>
            </a:pPr>
            <a:r>
              <a:rPr lang="en-US" sz="2100" dirty="0">
                <a:solidFill>
                  <a:schemeClr val="tx1"/>
                </a:solidFill>
              </a:rPr>
              <a:t>Hands on Left Side (</a:t>
            </a:r>
            <a:r>
              <a:rPr lang="en-US" sz="2100" dirty="0">
                <a:solidFill>
                  <a:schemeClr val="bg2">
                    <a:lumMod val="50000"/>
                  </a:schemeClr>
                </a:solidFill>
              </a:rPr>
              <a:t>Left hand at Belt, Right Hand Just Above w/ Arm Bent 90</a:t>
            </a:r>
            <a:r>
              <a:rPr lang="en-US" sz="2100" dirty="0">
                <a:solidFill>
                  <a:schemeClr val="tx1"/>
                </a:solidFill>
              </a:rPr>
              <a:t>°) </a:t>
            </a:r>
          </a:p>
          <a:p>
            <a:pPr marL="533400" indent="-533400">
              <a:lnSpc>
                <a:spcPct val="120000"/>
              </a:lnSpc>
              <a:buFontTx/>
              <a:buAutoNum type="arabicPeriod" startAt="5"/>
            </a:pPr>
            <a:endParaRPr lang="en-US" sz="2400" dirty="0"/>
          </a:p>
          <a:p>
            <a:pPr marL="533400" indent="-533400">
              <a:lnSpc>
                <a:spcPct val="120000"/>
              </a:lnSpc>
              <a:buFontTx/>
              <a:buAutoNum type="arabicPeriod" startAt="5"/>
            </a:pPr>
            <a:r>
              <a:rPr lang="en-US" sz="2400" dirty="0"/>
              <a:t>Look to the Back</a:t>
            </a:r>
          </a:p>
          <a:p>
            <a:pPr marL="780288" lvl="1" indent="-533400">
              <a:lnSpc>
                <a:spcPct val="120000"/>
              </a:lnSpc>
              <a:buClr>
                <a:schemeClr val="bg2">
                  <a:lumMod val="10000"/>
                </a:schemeClr>
              </a:buClr>
            </a:pPr>
            <a:r>
              <a:rPr lang="en-US" sz="2100" dirty="0">
                <a:solidFill>
                  <a:schemeClr val="tx1"/>
                </a:solidFill>
              </a:rPr>
              <a:t>Right leg Side Kick with Right hand Back Fist (</a:t>
            </a:r>
            <a:r>
              <a:rPr lang="en-US" sz="2100" dirty="0">
                <a:solidFill>
                  <a:schemeClr val="tx2"/>
                </a:solidFill>
              </a:rPr>
              <a:t>Bring the hand and foot </a:t>
            </a:r>
            <a:r>
              <a:rPr lang="en-US" sz="2100" dirty="0">
                <a:solidFill>
                  <a:schemeClr val="bg2">
                    <a:lumMod val="50000"/>
                  </a:schemeClr>
                </a:solidFill>
              </a:rPr>
              <a:t>back to chamber</a:t>
            </a:r>
            <a:r>
              <a:rPr lang="en-US" sz="2100" dirty="0">
                <a:solidFill>
                  <a:schemeClr val="tx1"/>
                </a:solidFill>
              </a:rPr>
              <a:t>)</a:t>
            </a:r>
          </a:p>
          <a:p>
            <a:pPr marL="780288" lvl="1" indent="-533400">
              <a:lnSpc>
                <a:spcPct val="120000"/>
              </a:lnSpc>
              <a:buClr>
                <a:schemeClr val="bg2">
                  <a:lumMod val="10000"/>
                </a:schemeClr>
              </a:buClr>
            </a:pPr>
            <a:r>
              <a:rPr lang="en-US" sz="2100" dirty="0">
                <a:solidFill>
                  <a:schemeClr val="tx1"/>
                </a:solidFill>
              </a:rPr>
              <a:t>Put Right Foot Down (</a:t>
            </a:r>
            <a:r>
              <a:rPr lang="en-US" sz="2100" dirty="0">
                <a:solidFill>
                  <a:schemeClr val="tx2"/>
                </a:solidFill>
              </a:rPr>
              <a:t>on to your #12</a:t>
            </a:r>
            <a:r>
              <a:rPr lang="en-US" sz="2100" dirty="0">
                <a:solidFill>
                  <a:schemeClr val="tx1"/>
                </a:solidFill>
              </a:rPr>
              <a:t>) </a:t>
            </a:r>
          </a:p>
          <a:p>
            <a:pPr marL="780288" lvl="1" indent="-533400">
              <a:lnSpc>
                <a:spcPct val="120000"/>
              </a:lnSpc>
              <a:buClr>
                <a:schemeClr val="bg2">
                  <a:lumMod val="10000"/>
                </a:schemeClr>
              </a:buClr>
            </a:pPr>
            <a:r>
              <a:rPr lang="en-US" sz="2100" dirty="0">
                <a:solidFill>
                  <a:schemeClr val="tx1"/>
                </a:solidFill>
              </a:rPr>
              <a:t>Turn 180° to Front</a:t>
            </a:r>
          </a:p>
          <a:p>
            <a:pPr marL="780288" lvl="1" indent="-533400">
              <a:lnSpc>
                <a:spcPct val="120000"/>
              </a:lnSpc>
              <a:buClr>
                <a:schemeClr val="bg2">
                  <a:lumMod val="10000"/>
                </a:schemeClr>
              </a:buClr>
            </a:pPr>
            <a:r>
              <a:rPr lang="en-US" sz="2100" dirty="0">
                <a:solidFill>
                  <a:schemeClr val="tx1"/>
                </a:solidFill>
              </a:rPr>
              <a:t>Middle Knife-hand Block (</a:t>
            </a:r>
            <a:r>
              <a:rPr lang="en-US" sz="2100" dirty="0">
                <a:solidFill>
                  <a:schemeClr val="bg2">
                    <a:lumMod val="50000"/>
                  </a:schemeClr>
                </a:solidFill>
              </a:rPr>
              <a:t>W/ Left Hand Blocking and right hand at solar plexus</a:t>
            </a:r>
            <a:r>
              <a:rPr lang="en-US" sz="2100" dirty="0">
                <a:solidFill>
                  <a:schemeClr val="tx1"/>
                </a:solidFill>
              </a:rPr>
              <a:t>) in a </a:t>
            </a:r>
            <a:r>
              <a:rPr lang="en-US" sz="2100" b="1" u="sng" dirty="0">
                <a:solidFill>
                  <a:schemeClr val="tx2"/>
                </a:solidFill>
              </a:rPr>
              <a:t>Back Stance</a:t>
            </a:r>
          </a:p>
          <a:p>
            <a:pPr marL="533400" indent="-533400">
              <a:lnSpc>
                <a:spcPct val="120000"/>
              </a:lnSpc>
              <a:buFontTx/>
              <a:buAutoNum type="arabicPeriod" startAt="5"/>
            </a:pPr>
            <a:endParaRPr lang="en-US" sz="2400" dirty="0"/>
          </a:p>
          <a:p>
            <a:pPr marL="533400" indent="-533400">
              <a:lnSpc>
                <a:spcPct val="120000"/>
              </a:lnSpc>
              <a:buFontTx/>
              <a:buAutoNum type="arabicPeriod" startAt="5"/>
            </a:pPr>
            <a:r>
              <a:rPr lang="en-US" sz="2400" dirty="0"/>
              <a:t>Step Forward W/ Right Foot </a:t>
            </a:r>
          </a:p>
          <a:p>
            <a:pPr marL="780288" lvl="1" indent="-533400">
              <a:lnSpc>
                <a:spcPct val="120000"/>
              </a:lnSpc>
              <a:buClrTx/>
            </a:pPr>
            <a:r>
              <a:rPr lang="en-US" sz="2100" dirty="0">
                <a:solidFill>
                  <a:schemeClr val="tx1"/>
                </a:solidFill>
              </a:rPr>
              <a:t>Middle Knife-hand Block (</a:t>
            </a:r>
            <a:r>
              <a:rPr lang="en-US" sz="2100" dirty="0">
                <a:solidFill>
                  <a:schemeClr val="bg2">
                    <a:lumMod val="50000"/>
                  </a:schemeClr>
                </a:solidFill>
              </a:rPr>
              <a:t>W/ Right Hand Blocking and left hand at solar plexus</a:t>
            </a:r>
            <a:r>
              <a:rPr lang="en-US" sz="2100" dirty="0">
                <a:solidFill>
                  <a:schemeClr val="tx1"/>
                </a:solidFill>
              </a:rPr>
              <a:t>)</a:t>
            </a:r>
            <a:r>
              <a:rPr lang="en-US" sz="2100" dirty="0"/>
              <a:t> </a:t>
            </a:r>
            <a:r>
              <a:rPr lang="en-US" sz="2100" b="1" u="sng" dirty="0">
                <a:solidFill>
                  <a:schemeClr val="tx2"/>
                </a:solidFill>
              </a:rPr>
              <a:t>Back Stance</a:t>
            </a:r>
          </a:p>
          <a:p>
            <a:pPr marL="533400" indent="-533400">
              <a:lnSpc>
                <a:spcPct val="120000"/>
              </a:lnSpc>
              <a:buFontTx/>
              <a:buAutoNum type="arabicPeriod" startAt="5"/>
            </a:pPr>
            <a:endParaRPr lang="en-US" sz="2400" dirty="0"/>
          </a:p>
          <a:p>
            <a:pPr marL="533400" indent="-533400">
              <a:lnSpc>
                <a:spcPct val="120000"/>
              </a:lnSpc>
              <a:buFontTx/>
              <a:buAutoNum type="arabicPeriod" startAt="5"/>
            </a:pPr>
            <a:r>
              <a:rPr lang="en-US" sz="2400" dirty="0"/>
              <a:t>Step Forward W/ Left Foot</a:t>
            </a:r>
          </a:p>
          <a:p>
            <a:pPr marL="780288" lvl="1" indent="-533400">
              <a:lnSpc>
                <a:spcPct val="120000"/>
              </a:lnSpc>
              <a:buClrTx/>
            </a:pPr>
            <a:r>
              <a:rPr lang="en-US" sz="2100" dirty="0">
                <a:solidFill>
                  <a:schemeClr val="tx1"/>
                </a:solidFill>
              </a:rPr>
              <a:t>Middle Knife-hand Block (</a:t>
            </a:r>
            <a:r>
              <a:rPr lang="en-US" sz="2100" dirty="0">
                <a:solidFill>
                  <a:schemeClr val="bg2">
                    <a:lumMod val="50000"/>
                  </a:schemeClr>
                </a:solidFill>
              </a:rPr>
              <a:t>w/ Left Hand Blocking and right hand at solar plexus</a:t>
            </a:r>
            <a:r>
              <a:rPr lang="en-US" sz="2100" dirty="0">
                <a:solidFill>
                  <a:schemeClr val="tx1"/>
                </a:solidFill>
              </a:rPr>
              <a:t>) </a:t>
            </a:r>
            <a:r>
              <a:rPr lang="en-US" sz="2100" b="1" u="sng" dirty="0">
                <a:solidFill>
                  <a:schemeClr val="tx2"/>
                </a:solidFill>
              </a:rPr>
              <a:t>Back Stance</a:t>
            </a:r>
          </a:p>
          <a:p>
            <a:pPr marL="533400" indent="-533400">
              <a:lnSpc>
                <a:spcPct val="120000"/>
              </a:lnSpc>
              <a:buFontTx/>
              <a:buAutoNum type="arabicPeriod" startAt="5"/>
            </a:pPr>
            <a:endParaRPr lang="en-US" sz="2400" dirty="0"/>
          </a:p>
          <a:p>
            <a:pPr marL="533400" indent="-533400">
              <a:lnSpc>
                <a:spcPct val="120000"/>
              </a:lnSpc>
              <a:buFontTx/>
              <a:buAutoNum type="arabicPeriod" startAt="5"/>
            </a:pPr>
            <a:r>
              <a:rPr lang="en-US" sz="2400" dirty="0"/>
              <a:t>Step Forward</a:t>
            </a:r>
          </a:p>
          <a:p>
            <a:pPr marL="780288" lvl="1" indent="-533400">
              <a:lnSpc>
                <a:spcPct val="120000"/>
              </a:lnSpc>
              <a:buClrTx/>
            </a:pPr>
            <a:r>
              <a:rPr lang="en-US" sz="2100" dirty="0">
                <a:solidFill>
                  <a:schemeClr val="tx1"/>
                </a:solidFill>
              </a:rPr>
              <a:t>Right hand Spear-hand (</a:t>
            </a:r>
            <a:r>
              <a:rPr lang="en-US" sz="2100" dirty="0">
                <a:solidFill>
                  <a:schemeClr val="tx2"/>
                </a:solidFill>
              </a:rPr>
              <a:t>Left Hand Bracing Under Elbow</a:t>
            </a:r>
            <a:r>
              <a:rPr lang="en-US" sz="2100" dirty="0">
                <a:solidFill>
                  <a:schemeClr val="tx1"/>
                </a:solidFill>
              </a:rPr>
              <a:t>) in a </a:t>
            </a:r>
            <a:r>
              <a:rPr lang="en-US" sz="2100" b="1" u="sng" dirty="0">
                <a:solidFill>
                  <a:schemeClr val="tx2"/>
                </a:solidFill>
              </a:rPr>
              <a:t>Front Stance</a:t>
            </a:r>
            <a:r>
              <a:rPr lang="en-US" sz="2100" b="1" dirty="0">
                <a:solidFill>
                  <a:schemeClr val="tx2"/>
                </a:solidFill>
              </a:rPr>
              <a:t>   </a:t>
            </a:r>
            <a:r>
              <a:rPr lang="en-US" sz="2100" dirty="0" err="1">
                <a:solidFill>
                  <a:schemeClr val="tx1"/>
                </a:solidFill>
              </a:rPr>
              <a:t>Keop</a:t>
            </a:r>
            <a:r>
              <a:rPr lang="en-US" sz="2100" dirty="0">
                <a:solidFill>
                  <a:schemeClr val="tx1"/>
                </a:solidFill>
              </a:rPr>
              <a:t>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/>
              <a:t>Second Half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533400" indent="-533400">
              <a:lnSpc>
                <a:spcPct val="110000"/>
              </a:lnSpc>
              <a:buFontTx/>
              <a:buAutoNum type="arabicPeriod"/>
            </a:pPr>
            <a:r>
              <a:rPr lang="en-US" sz="2400" dirty="0"/>
              <a:t>Pivot Left 270°</a:t>
            </a:r>
          </a:p>
          <a:p>
            <a:pPr marL="780288" lvl="1" indent="-533400">
              <a:lnSpc>
                <a:spcPct val="110000"/>
              </a:lnSpc>
            </a:pPr>
            <a:r>
              <a:rPr lang="en-US" sz="2100" dirty="0"/>
              <a:t>Middle Knife-hand (</a:t>
            </a:r>
            <a:r>
              <a:rPr lang="en-US" sz="2100" dirty="0">
                <a:solidFill>
                  <a:schemeClr val="tx2"/>
                </a:solidFill>
              </a:rPr>
              <a:t>W/ Left Hand Blocking</a:t>
            </a:r>
            <a:r>
              <a:rPr lang="en-US" sz="2100" dirty="0"/>
              <a:t>) in a </a:t>
            </a:r>
            <a:r>
              <a:rPr lang="en-US" sz="2100" b="1" u="sng" dirty="0">
                <a:solidFill>
                  <a:schemeClr val="tx2"/>
                </a:solidFill>
              </a:rPr>
              <a:t>Back Stance</a:t>
            </a:r>
          </a:p>
          <a:p>
            <a:pPr marL="533400" indent="-533400">
              <a:lnSpc>
                <a:spcPct val="110000"/>
              </a:lnSpc>
              <a:buFontTx/>
              <a:buAutoNum type="arabicPeriod"/>
            </a:pPr>
            <a:endParaRPr lang="en-US" sz="2400" dirty="0"/>
          </a:p>
          <a:p>
            <a:pPr marL="533400" indent="-533400">
              <a:lnSpc>
                <a:spcPct val="110000"/>
              </a:lnSpc>
              <a:buFontTx/>
              <a:buAutoNum type="arabicPeriod"/>
            </a:pPr>
            <a:r>
              <a:rPr lang="en-US" sz="2400" dirty="0"/>
              <a:t>Step Forward with Right Foot 45°</a:t>
            </a:r>
          </a:p>
          <a:p>
            <a:pPr marL="780288" lvl="1" indent="-533400">
              <a:lnSpc>
                <a:spcPct val="110000"/>
              </a:lnSpc>
            </a:pPr>
            <a:r>
              <a:rPr lang="en-US" sz="2100" dirty="0"/>
              <a:t>Middle Knife-hand (</a:t>
            </a:r>
            <a:r>
              <a:rPr lang="en-US" sz="2100" dirty="0">
                <a:solidFill>
                  <a:schemeClr val="tx2"/>
                </a:solidFill>
              </a:rPr>
              <a:t>W/ Right Hand Blocking</a:t>
            </a:r>
            <a:r>
              <a:rPr lang="en-US" sz="2100" dirty="0"/>
              <a:t>) in a </a:t>
            </a:r>
            <a:r>
              <a:rPr lang="en-US" sz="2100" b="1" u="sng" dirty="0">
                <a:solidFill>
                  <a:schemeClr val="tx2"/>
                </a:solidFill>
              </a:rPr>
              <a:t>Back Stance</a:t>
            </a:r>
          </a:p>
          <a:p>
            <a:pPr marL="533400" indent="-533400">
              <a:lnSpc>
                <a:spcPct val="110000"/>
              </a:lnSpc>
              <a:buFontTx/>
              <a:buAutoNum type="arabicPeriod"/>
            </a:pPr>
            <a:endParaRPr lang="en-US" sz="2400" dirty="0"/>
          </a:p>
          <a:p>
            <a:pPr marL="533400" indent="-533400">
              <a:lnSpc>
                <a:spcPct val="110000"/>
              </a:lnSpc>
              <a:buFontTx/>
              <a:buAutoNum type="arabicPeriod"/>
            </a:pPr>
            <a:r>
              <a:rPr lang="en-US" sz="2400" dirty="0"/>
              <a:t>Pivot Right 180°</a:t>
            </a:r>
          </a:p>
          <a:p>
            <a:pPr marL="780288" lvl="1" indent="-533400">
              <a:lnSpc>
                <a:spcPct val="110000"/>
              </a:lnSpc>
            </a:pPr>
            <a:r>
              <a:rPr lang="en-US" sz="2100" dirty="0"/>
              <a:t>Middle Knife-hand (</a:t>
            </a:r>
            <a:r>
              <a:rPr lang="en-US" sz="2100" dirty="0">
                <a:solidFill>
                  <a:schemeClr val="tx2"/>
                </a:solidFill>
              </a:rPr>
              <a:t>W/ Right Hand Blocking</a:t>
            </a:r>
            <a:r>
              <a:rPr lang="en-US" sz="2100" dirty="0"/>
              <a:t>) in a </a:t>
            </a:r>
            <a:r>
              <a:rPr lang="en-US" sz="2100" b="1" u="sng" dirty="0">
                <a:solidFill>
                  <a:schemeClr val="tx2"/>
                </a:solidFill>
              </a:rPr>
              <a:t>Back Stance</a:t>
            </a:r>
          </a:p>
          <a:p>
            <a:pPr marL="533400" indent="-533400">
              <a:lnSpc>
                <a:spcPct val="110000"/>
              </a:lnSpc>
              <a:buFontTx/>
              <a:buAutoNum type="arabicPeriod"/>
            </a:pPr>
            <a:endParaRPr lang="en-US" sz="2400" dirty="0"/>
          </a:p>
          <a:p>
            <a:pPr marL="533400" indent="-533400">
              <a:lnSpc>
                <a:spcPct val="110000"/>
              </a:lnSpc>
              <a:buFontTx/>
              <a:buAutoNum type="arabicPeriod"/>
            </a:pPr>
            <a:r>
              <a:rPr lang="en-US" sz="2400" dirty="0"/>
              <a:t>Step Forward with Left Foot 45°</a:t>
            </a:r>
          </a:p>
          <a:p>
            <a:pPr marL="780288" lvl="1" indent="-533400">
              <a:lnSpc>
                <a:spcPct val="110000"/>
              </a:lnSpc>
            </a:pPr>
            <a:r>
              <a:rPr lang="en-US" sz="2100" dirty="0"/>
              <a:t>Middle Knife-hand (</a:t>
            </a:r>
            <a:r>
              <a:rPr lang="en-US" sz="2100" dirty="0">
                <a:solidFill>
                  <a:schemeClr val="tx2"/>
                </a:solidFill>
              </a:rPr>
              <a:t>W/ Left Hand Blocking</a:t>
            </a:r>
            <a:r>
              <a:rPr lang="en-US" sz="2100" dirty="0"/>
              <a:t>) in a </a:t>
            </a:r>
            <a:r>
              <a:rPr lang="en-US" sz="2100" b="1" u="sng" dirty="0">
                <a:solidFill>
                  <a:schemeClr val="tx2"/>
                </a:solidFill>
              </a:rPr>
              <a:t>Back Stance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/>
          </p:cNvSpPr>
          <p:nvPr>
            <p:ph idx="1"/>
          </p:nvPr>
        </p:nvSpPr>
        <p:spPr>
          <a:xfrm>
            <a:off x="457200" y="304800"/>
            <a:ext cx="7696200" cy="6150936"/>
          </a:xfrm>
        </p:spPr>
        <p:txBody>
          <a:bodyPr>
            <a:normAutofit fontScale="85000" lnSpcReduction="10000"/>
          </a:bodyPr>
          <a:lstStyle/>
          <a:p>
            <a:pPr marL="660400" indent="-660400">
              <a:lnSpc>
                <a:spcPct val="120000"/>
              </a:lnSpc>
              <a:buFontTx/>
              <a:buAutoNum type="arabicPeriod" startAt="5"/>
            </a:pPr>
            <a:r>
              <a:rPr lang="en-US" sz="2400" dirty="0"/>
              <a:t>Look over your left shoulder (</a:t>
            </a:r>
            <a:r>
              <a:rPr lang="en-US" sz="2400" dirty="0">
                <a:solidFill>
                  <a:schemeClr val="tx2"/>
                </a:solidFill>
              </a:rPr>
              <a:t>bring your left hand to your right shoulder</a:t>
            </a:r>
            <a:r>
              <a:rPr lang="en-US" sz="2400" dirty="0"/>
              <a:t>) step down to the center into a </a:t>
            </a:r>
            <a:r>
              <a:rPr lang="en-US" sz="2400" b="1" u="sng" dirty="0">
                <a:solidFill>
                  <a:schemeClr val="tx2"/>
                </a:solidFill>
              </a:rPr>
              <a:t>Wide Front Stance</a:t>
            </a:r>
          </a:p>
          <a:p>
            <a:pPr marL="907288" lvl="1" indent="-660400">
              <a:lnSpc>
                <a:spcPct val="120000"/>
              </a:lnSpc>
            </a:pPr>
            <a:r>
              <a:rPr lang="en-US" sz="2100" dirty="0"/>
              <a:t>Right Reverse Middle Block</a:t>
            </a:r>
          </a:p>
          <a:p>
            <a:pPr marL="660400" indent="-660400">
              <a:lnSpc>
                <a:spcPct val="120000"/>
              </a:lnSpc>
              <a:buFontTx/>
              <a:buAutoNum type="arabicPeriod" startAt="5"/>
            </a:pPr>
            <a:endParaRPr lang="en-US" sz="2400" dirty="0"/>
          </a:p>
          <a:p>
            <a:pPr marL="660400" indent="-660400">
              <a:lnSpc>
                <a:spcPct val="120000"/>
              </a:lnSpc>
              <a:buFontTx/>
              <a:buAutoNum type="arabicPeriod" startAt="5"/>
            </a:pPr>
            <a:r>
              <a:rPr lang="en-US" sz="2400" dirty="0"/>
              <a:t>Right leg Front Snap Kick (</a:t>
            </a:r>
            <a:r>
              <a:rPr lang="en-US" sz="2400" dirty="0">
                <a:solidFill>
                  <a:schemeClr val="tx2"/>
                </a:solidFill>
              </a:rPr>
              <a:t>re-chamber</a:t>
            </a:r>
            <a:r>
              <a:rPr lang="en-US" sz="2400" dirty="0"/>
              <a:t>) and land in a </a:t>
            </a:r>
            <a:r>
              <a:rPr lang="en-US" sz="2400" b="1" u="sng" dirty="0">
                <a:solidFill>
                  <a:schemeClr val="tx2"/>
                </a:solidFill>
              </a:rPr>
              <a:t>front stance</a:t>
            </a:r>
          </a:p>
          <a:p>
            <a:pPr marL="907288" lvl="1" indent="-660400">
              <a:lnSpc>
                <a:spcPct val="120000"/>
              </a:lnSpc>
            </a:pPr>
            <a:r>
              <a:rPr lang="en-US" sz="2100" dirty="0"/>
              <a:t>Left Middle Punch</a:t>
            </a:r>
          </a:p>
          <a:p>
            <a:pPr marL="907288" lvl="1" indent="-660400">
              <a:lnSpc>
                <a:spcPct val="120000"/>
              </a:lnSpc>
            </a:pPr>
            <a:r>
              <a:rPr lang="en-US" sz="2100" dirty="0"/>
              <a:t>Left hand Reverse Middle Block</a:t>
            </a:r>
          </a:p>
          <a:p>
            <a:pPr marL="660400" indent="-660400">
              <a:lnSpc>
                <a:spcPct val="120000"/>
              </a:lnSpc>
              <a:buFontTx/>
              <a:buAutoNum type="arabicPeriod" startAt="5"/>
            </a:pPr>
            <a:endParaRPr lang="en-US" sz="2400" dirty="0"/>
          </a:p>
          <a:p>
            <a:pPr marL="660400" indent="-660400">
              <a:lnSpc>
                <a:spcPct val="120000"/>
              </a:lnSpc>
              <a:buFontTx/>
              <a:buAutoNum type="arabicPeriod" startAt="5"/>
            </a:pPr>
            <a:r>
              <a:rPr lang="en-US" sz="2400" dirty="0"/>
              <a:t>Left Front Snap Kick (re-chamber) and land in a </a:t>
            </a:r>
            <a:r>
              <a:rPr lang="en-US" sz="2400" b="1" u="sng" dirty="0">
                <a:solidFill>
                  <a:schemeClr val="tx2"/>
                </a:solidFill>
              </a:rPr>
              <a:t>front stance</a:t>
            </a:r>
          </a:p>
          <a:p>
            <a:pPr marL="907288" lvl="1" indent="-660400">
              <a:lnSpc>
                <a:spcPct val="120000"/>
              </a:lnSpc>
            </a:pPr>
            <a:r>
              <a:rPr lang="en-US" sz="2100" dirty="0"/>
              <a:t>Right hand Middle Punch</a:t>
            </a:r>
          </a:p>
          <a:p>
            <a:pPr marL="660400" indent="-660400">
              <a:lnSpc>
                <a:spcPct val="120000"/>
              </a:lnSpc>
              <a:buFontTx/>
              <a:buAutoNum type="arabicPeriod" startAt="5"/>
            </a:pPr>
            <a:endParaRPr lang="en-US" sz="2400" dirty="0"/>
          </a:p>
          <a:p>
            <a:pPr marL="660400" indent="-660400">
              <a:lnSpc>
                <a:spcPct val="120000"/>
              </a:lnSpc>
              <a:buFontTx/>
              <a:buAutoNum type="arabicPeriod" startAt="5"/>
            </a:pPr>
            <a:r>
              <a:rPr lang="en-US" sz="2400" dirty="0"/>
              <a:t>Step Forward Right Foot</a:t>
            </a:r>
          </a:p>
          <a:p>
            <a:pPr marL="907288" lvl="1" indent="-660400">
              <a:lnSpc>
                <a:spcPct val="120000"/>
              </a:lnSpc>
            </a:pPr>
            <a:r>
              <a:rPr lang="en-US" sz="2100" dirty="0"/>
              <a:t>Two Fist Middle Block (Right Hand Blocking) in a </a:t>
            </a:r>
            <a:r>
              <a:rPr lang="en-US" sz="2100" b="1" u="sng" dirty="0">
                <a:solidFill>
                  <a:schemeClr val="tx2"/>
                </a:solidFill>
              </a:rPr>
              <a:t>Front Stance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685800"/>
          </a:xfrm>
        </p:spPr>
        <p:txBody>
          <a:bodyPr/>
          <a:lstStyle/>
          <a:p>
            <a:r>
              <a:rPr lang="en-US" dirty="0"/>
              <a:t>Last 4 Movements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4294967295"/>
          </p:nvPr>
        </p:nvSpPr>
        <p:spPr>
          <a:xfrm>
            <a:off x="0" y="685800"/>
            <a:ext cx="8229600" cy="594360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110000"/>
              </a:lnSpc>
              <a:buFontTx/>
              <a:buAutoNum type="arabicPeriod"/>
            </a:pPr>
            <a:r>
              <a:rPr lang="en-US" sz="2400" dirty="0"/>
              <a:t>Pivot Left 270° and step into a front stance</a:t>
            </a:r>
          </a:p>
          <a:p>
            <a:pPr marL="856488" lvl="1" indent="-609600">
              <a:lnSpc>
                <a:spcPct val="110000"/>
              </a:lnSpc>
            </a:pPr>
            <a:r>
              <a:rPr lang="en-US" sz="2100" dirty="0"/>
              <a:t>left hand Low Block</a:t>
            </a:r>
          </a:p>
          <a:p>
            <a:pPr marL="856488" lvl="1" indent="-609600">
              <a:lnSpc>
                <a:spcPct val="110000"/>
              </a:lnSpc>
            </a:pPr>
            <a:r>
              <a:rPr lang="en-US" sz="2100" dirty="0"/>
              <a:t>(</a:t>
            </a:r>
            <a:r>
              <a:rPr lang="en-US" sz="2100" dirty="0">
                <a:solidFill>
                  <a:schemeClr val="tx2">
                    <a:lumMod val="75000"/>
                  </a:schemeClr>
                </a:solidFill>
              </a:rPr>
              <a:t>with the same hand</a:t>
            </a:r>
            <a:r>
              <a:rPr lang="en-US" sz="2100" dirty="0"/>
              <a:t>) Left hand Middle Knife-hand block</a:t>
            </a:r>
          </a:p>
          <a:p>
            <a:pPr marL="609600" indent="-609600">
              <a:lnSpc>
                <a:spcPct val="110000"/>
              </a:lnSpc>
              <a:buFontTx/>
              <a:buAutoNum type="arabicPeriod"/>
            </a:pPr>
            <a:endParaRPr lang="en-US" sz="2400" dirty="0"/>
          </a:p>
          <a:p>
            <a:pPr marL="609600" indent="-609600">
              <a:lnSpc>
                <a:spcPct val="110000"/>
              </a:lnSpc>
              <a:buFontTx/>
              <a:buAutoNum type="arabicPeriod"/>
            </a:pPr>
            <a:r>
              <a:rPr lang="en-US" sz="2400" dirty="0"/>
              <a:t>Step Forward 45° (</a:t>
            </a:r>
            <a:r>
              <a:rPr lang="en-US" sz="2400" dirty="0">
                <a:solidFill>
                  <a:schemeClr val="tx2"/>
                </a:solidFill>
              </a:rPr>
              <a:t>W/ Right Foot</a:t>
            </a:r>
            <a:r>
              <a:rPr lang="en-US" sz="2400" dirty="0"/>
              <a:t>)</a:t>
            </a:r>
          </a:p>
          <a:p>
            <a:pPr marL="856488" lvl="1" indent="-609600">
              <a:lnSpc>
                <a:spcPct val="110000"/>
              </a:lnSpc>
            </a:pPr>
            <a:r>
              <a:rPr lang="en-US" sz="2100" dirty="0"/>
              <a:t>Right hand High Block in a </a:t>
            </a:r>
            <a:r>
              <a:rPr lang="en-US" sz="2100" b="1" u="sng" dirty="0">
                <a:solidFill>
                  <a:schemeClr val="tx2"/>
                </a:solidFill>
              </a:rPr>
              <a:t>Front Stance</a:t>
            </a:r>
          </a:p>
          <a:p>
            <a:pPr marL="609600" indent="-609600">
              <a:lnSpc>
                <a:spcPct val="110000"/>
              </a:lnSpc>
              <a:buFontTx/>
              <a:buAutoNum type="arabicPeriod"/>
            </a:pPr>
            <a:endParaRPr lang="en-US" sz="2400" dirty="0"/>
          </a:p>
          <a:p>
            <a:pPr marL="609600" indent="-609600">
              <a:lnSpc>
                <a:spcPct val="110000"/>
              </a:lnSpc>
              <a:buFontTx/>
              <a:buAutoNum type="arabicPeriod"/>
            </a:pPr>
            <a:r>
              <a:rPr lang="en-US" sz="2400" dirty="0"/>
              <a:t>Pivot Right 135° and step into a </a:t>
            </a:r>
            <a:r>
              <a:rPr lang="en-US" sz="2400" b="1" u="sng" dirty="0">
                <a:solidFill>
                  <a:schemeClr val="tx2"/>
                </a:solidFill>
              </a:rPr>
              <a:t>front stance</a:t>
            </a:r>
          </a:p>
          <a:p>
            <a:pPr marL="856488" lvl="1" indent="-609600">
              <a:lnSpc>
                <a:spcPct val="110000"/>
              </a:lnSpc>
            </a:pPr>
            <a:r>
              <a:rPr lang="en-US" sz="2100" dirty="0"/>
              <a:t>right hand Low Block</a:t>
            </a:r>
          </a:p>
          <a:p>
            <a:pPr marL="856488" lvl="1" indent="-609600">
              <a:lnSpc>
                <a:spcPct val="110000"/>
              </a:lnSpc>
            </a:pPr>
            <a:r>
              <a:rPr lang="en-US" sz="2100" dirty="0"/>
              <a:t>(</a:t>
            </a:r>
            <a:r>
              <a:rPr lang="en-US" sz="2100" dirty="0">
                <a:solidFill>
                  <a:schemeClr val="tx2">
                    <a:lumMod val="75000"/>
                  </a:schemeClr>
                </a:solidFill>
              </a:rPr>
              <a:t>with the same hand</a:t>
            </a:r>
            <a:r>
              <a:rPr lang="en-US" sz="2100" dirty="0"/>
              <a:t>) Right hand Middle Knife-hand block</a:t>
            </a:r>
          </a:p>
          <a:p>
            <a:pPr marL="609600" indent="-609600">
              <a:lnSpc>
                <a:spcPct val="110000"/>
              </a:lnSpc>
              <a:buFontTx/>
              <a:buAutoNum type="arabicPeriod"/>
            </a:pPr>
            <a:endParaRPr lang="en-US" sz="2400" dirty="0"/>
          </a:p>
          <a:p>
            <a:pPr marL="609600" indent="-609600">
              <a:lnSpc>
                <a:spcPct val="110000"/>
              </a:lnSpc>
              <a:buFontTx/>
              <a:buAutoNum type="arabicPeriod"/>
            </a:pPr>
            <a:r>
              <a:rPr lang="en-US" sz="2400" dirty="0"/>
              <a:t>Step Forward 45°(W/ Left Foot)</a:t>
            </a:r>
          </a:p>
          <a:p>
            <a:pPr marL="856488" lvl="1" indent="-609600">
              <a:lnSpc>
                <a:spcPct val="110000"/>
              </a:lnSpc>
            </a:pPr>
            <a:r>
              <a:rPr lang="en-US" sz="2100" dirty="0"/>
              <a:t>Left High Block in a </a:t>
            </a:r>
            <a:r>
              <a:rPr lang="en-US" sz="2100" b="1" u="sng" dirty="0">
                <a:solidFill>
                  <a:schemeClr val="tx2"/>
                </a:solidFill>
              </a:rPr>
              <a:t>Front Stance</a:t>
            </a:r>
            <a:r>
              <a:rPr lang="en-US" sz="2100" dirty="0"/>
              <a:t>    </a:t>
            </a:r>
            <a:r>
              <a:rPr lang="en-US" sz="2100" dirty="0" err="1"/>
              <a:t>Keop</a:t>
            </a:r>
            <a:r>
              <a:rPr lang="en-US" sz="2100" dirty="0"/>
              <a:t>!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922</TotalTime>
  <Words>1245</Words>
  <Application>Microsoft Office PowerPoint</Application>
  <PresentationFormat>On-screen Show (4:3)</PresentationFormat>
  <Paragraphs>189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Trebuchet MS</vt:lpstr>
      <vt:lpstr>Wingdings</vt:lpstr>
      <vt:lpstr>Wingdings 2</vt:lpstr>
      <vt:lpstr>Opulent</vt:lpstr>
      <vt:lpstr>Purple Belt</vt:lpstr>
      <vt:lpstr>PowerPoint Presentation</vt:lpstr>
      <vt:lpstr>Red Stripe</vt:lpstr>
      <vt:lpstr>PowerPoint Presentation</vt:lpstr>
      <vt:lpstr>Start in  chum be  (ready Stance)</vt:lpstr>
      <vt:lpstr>PowerPoint Presentation</vt:lpstr>
      <vt:lpstr>Second Half</vt:lpstr>
      <vt:lpstr>PowerPoint Presentation</vt:lpstr>
      <vt:lpstr>Last 4 Movements</vt:lpstr>
      <vt:lpstr>White Stripe</vt:lpstr>
      <vt:lpstr>PowerPoint Presentation</vt:lpstr>
      <vt:lpstr>#9</vt:lpstr>
      <vt:lpstr>#10</vt:lpstr>
      <vt:lpstr>#11</vt:lpstr>
      <vt:lpstr>#12</vt:lpstr>
      <vt:lpstr>Blue Stripe</vt:lpstr>
      <vt:lpstr>PowerPoint Presentation</vt:lpstr>
      <vt:lpstr>#1</vt:lpstr>
      <vt:lpstr>#2</vt:lpstr>
      <vt:lpstr>#3</vt:lpstr>
      <vt:lpstr>#4</vt:lpstr>
    </vt:vector>
  </TitlesOfParts>
  <Company>Parsippany PAL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OfficeHelper</dc:creator>
  <cp:lastModifiedBy>Matt C</cp:lastModifiedBy>
  <cp:revision>56</cp:revision>
  <dcterms:created xsi:type="dcterms:W3CDTF">2011-03-04T21:31:50Z</dcterms:created>
  <dcterms:modified xsi:type="dcterms:W3CDTF">2018-12-09T05:34:32Z</dcterms:modified>
</cp:coreProperties>
</file>